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551" r:id="rId3"/>
    <p:sldId id="464" r:id="rId4"/>
    <p:sldId id="651" r:id="rId5"/>
    <p:sldId id="652" r:id="rId6"/>
    <p:sldId id="668" r:id="rId7"/>
    <p:sldId id="653" r:id="rId8"/>
    <p:sldId id="656" r:id="rId9"/>
    <p:sldId id="658" r:id="rId10"/>
    <p:sldId id="659" r:id="rId11"/>
    <p:sldId id="661" r:id="rId12"/>
    <p:sldId id="662" r:id="rId13"/>
    <p:sldId id="663" r:id="rId14"/>
    <p:sldId id="664" r:id="rId15"/>
    <p:sldId id="667" r:id="rId16"/>
    <p:sldId id="670" r:id="rId17"/>
    <p:sldId id="671" r:id="rId18"/>
    <p:sldId id="673" r:id="rId19"/>
    <p:sldId id="675" r:id="rId20"/>
    <p:sldId id="676" r:id="rId21"/>
    <p:sldId id="677" r:id="rId22"/>
    <p:sldId id="678" r:id="rId23"/>
    <p:sldId id="679" r:id="rId24"/>
    <p:sldId id="680" r:id="rId25"/>
    <p:sldId id="681" r:id="rId26"/>
    <p:sldId id="682" r:id="rId27"/>
    <p:sldId id="683" r:id="rId28"/>
    <p:sldId id="684" r:id="rId29"/>
    <p:sldId id="685" r:id="rId30"/>
    <p:sldId id="686" r:id="rId31"/>
    <p:sldId id="687" r:id="rId32"/>
    <p:sldId id="688" r:id="rId33"/>
    <p:sldId id="689" r:id="rId34"/>
    <p:sldId id="690" r:id="rId35"/>
    <p:sldId id="691" r:id="rId36"/>
    <p:sldId id="692" r:id="rId37"/>
    <p:sldId id="694" r:id="rId38"/>
    <p:sldId id="695" r:id="rId39"/>
    <p:sldId id="696" r:id="rId40"/>
    <p:sldId id="697" r:id="rId41"/>
    <p:sldId id="548" r:id="rId42"/>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18"/>
    <p:restoredTop sz="94576"/>
  </p:normalViewPr>
  <p:slideViewPr>
    <p:cSldViewPr showGuides="1">
      <p:cViewPr varScale="1">
        <p:scale>
          <a:sx n="110" d="100"/>
          <a:sy n="110" d="100"/>
        </p:scale>
        <p:origin x="-210" y="-84"/>
      </p:cViewPr>
      <p:guideLst>
        <p:guide orient="horz" pos="2152"/>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notesMaster" Target="notesMasters/notesMaster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6866" name="Header Placeholder 36865"/>
          <p:cNvSpPr>
            <a:spLocks noGrp="1"/>
          </p:cNvSpPr>
          <p:nvPr>
            <p:ph type="hdr" sz="quarter"/>
          </p:nvPr>
        </p:nvSpPr>
        <p:spPr>
          <a:xfrm>
            <a:off x="0" y="0"/>
            <a:ext cx="2971800" cy="457200"/>
          </a:xfrm>
          <a:prstGeom prst="rect">
            <a:avLst/>
          </a:prstGeom>
          <a:noFill/>
          <a:ln w="9525">
            <a:noFill/>
          </a:ln>
        </p:spPr>
        <p:txBody>
          <a:bodyPr/>
          <a:p>
            <a:pPr lvl="0"/>
            <a:endParaRPr lang="en-US" sz="1200"/>
          </a:p>
        </p:txBody>
      </p:sp>
      <p:sp>
        <p:nvSpPr>
          <p:cNvPr id="36867" name="Date Placeholder 36866"/>
          <p:cNvSpPr>
            <a:spLocks noGrp="1"/>
          </p:cNvSpPr>
          <p:nvPr>
            <p:ph type="dt" idx="1"/>
          </p:nvPr>
        </p:nvSpPr>
        <p:spPr>
          <a:xfrm>
            <a:off x="3886200" y="0"/>
            <a:ext cx="2971800" cy="457200"/>
          </a:xfrm>
          <a:prstGeom prst="rect">
            <a:avLst/>
          </a:prstGeom>
          <a:noFill/>
          <a:ln w="9525">
            <a:noFill/>
          </a:ln>
        </p:spPr>
        <p:txBody>
          <a:bodyPr/>
          <a:p>
            <a:pPr lvl="0" algn="r"/>
            <a:endParaRPr lang="en-US" sz="1200"/>
          </a:p>
        </p:txBody>
      </p:sp>
      <p:sp>
        <p:nvSpPr>
          <p:cNvPr id="36868" name="Slide Image Placeholder 36867"/>
          <p:cNvSpPr>
            <a:spLocks noTextEdit="1"/>
          </p:cNvSpPr>
          <p:nvPr>
            <p:ph type="sldImg" idx="2"/>
          </p:nvPr>
        </p:nvSpPr>
        <p:spPr>
          <a:xfrm>
            <a:off x="1143000" y="685800"/>
            <a:ext cx="4572000" cy="3429000"/>
          </a:xfrm>
          <a:prstGeom prst="rect">
            <a:avLst/>
          </a:prstGeom>
          <a:ln w="9525" cap="flat" cmpd="sng">
            <a:solidFill>
              <a:srgbClr val="000000"/>
            </a:solidFill>
            <a:prstDash val="solid"/>
            <a:miter/>
            <a:headEnd type="none" w="med" len="med"/>
            <a:tailEnd type="none" w="med" len="med"/>
          </a:ln>
        </p:spPr>
      </p:sp>
      <p:sp>
        <p:nvSpPr>
          <p:cNvPr id="36869" name="Text Placeholder 36868"/>
          <p:cNvSpPr>
            <a:spLocks noGrp="1"/>
          </p:cNvSpPr>
          <p:nvPr>
            <p:ph type="body" sz="quarter" idx="3"/>
          </p:nvPr>
        </p:nvSpPr>
        <p:spPr>
          <a:xfrm>
            <a:off x="914400" y="4343400"/>
            <a:ext cx="5029200" cy="4114800"/>
          </a:xfrm>
          <a:prstGeom prst="rect">
            <a:avLst/>
          </a:prstGeom>
          <a:noFill/>
          <a:ln w="9525">
            <a:noFill/>
          </a:ln>
        </p:spPr>
        <p:txBody>
          <a:bodyPr/>
          <a:p>
            <a:pPr lvl="0"/>
            <a:r>
              <a:rPr dirty="0"/>
              <a:t>Click to edit Master text styles</a:t>
            </a:r>
            <a:endParaRPr dirty="0"/>
          </a:p>
          <a:p>
            <a:pPr lvl="1"/>
            <a:r>
              <a:rPr dirty="0"/>
              <a:t>Second level</a:t>
            </a:r>
            <a:endParaRPr dirty="0"/>
          </a:p>
          <a:p>
            <a:pPr lvl="2"/>
            <a:r>
              <a:rPr dirty="0"/>
              <a:t>Third level</a:t>
            </a:r>
            <a:endParaRPr dirty="0"/>
          </a:p>
          <a:p>
            <a:pPr lvl="3"/>
            <a:r>
              <a:rPr dirty="0"/>
              <a:t>Fourth level</a:t>
            </a:r>
            <a:endParaRPr dirty="0"/>
          </a:p>
          <a:p>
            <a:pPr lvl="4"/>
            <a:r>
              <a:rPr dirty="0"/>
              <a:t>Fifth level</a:t>
            </a:r>
            <a:endParaRPr dirty="0"/>
          </a:p>
        </p:txBody>
      </p:sp>
      <p:sp>
        <p:nvSpPr>
          <p:cNvPr id="36870" name="Footer Placeholder 36869"/>
          <p:cNvSpPr>
            <a:spLocks noGrp="1"/>
          </p:cNvSpPr>
          <p:nvPr>
            <p:ph type="ftr" sz="quarter" idx="4"/>
          </p:nvPr>
        </p:nvSpPr>
        <p:spPr>
          <a:xfrm>
            <a:off x="0" y="8686800"/>
            <a:ext cx="2971800" cy="457200"/>
          </a:xfrm>
          <a:prstGeom prst="rect">
            <a:avLst/>
          </a:prstGeom>
          <a:noFill/>
          <a:ln w="9525">
            <a:noFill/>
          </a:ln>
        </p:spPr>
        <p:txBody>
          <a:bodyPr anchor="b" anchorCtr="0"/>
          <a:p>
            <a:pPr lvl="0"/>
            <a:endParaRPr lang="en-US" sz="1200"/>
          </a:p>
        </p:txBody>
      </p:sp>
      <p:sp>
        <p:nvSpPr>
          <p:cNvPr id="36871" name="Slide Number Placeholder 36870"/>
          <p:cNvSpPr>
            <a:spLocks noGrp="1"/>
          </p:cNvSpPr>
          <p:nvPr>
            <p:ph type="sldNum" sz="quarter" idx="5"/>
          </p:nvPr>
        </p:nvSpPr>
        <p:spPr>
          <a:xfrm>
            <a:off x="3886200" y="8686800"/>
            <a:ext cx="2971800" cy="457200"/>
          </a:xfrm>
          <a:prstGeom prst="rect">
            <a:avLst/>
          </a:prstGeom>
          <a:noFill/>
          <a:ln w="9525">
            <a:noFill/>
          </a:ln>
        </p:spPr>
        <p:txBody>
          <a:bodyPr anchor="b" anchorCtr="0"/>
          <a:p>
            <a:pPr lvl="0" algn="r"/>
            <a:fld id="{9A0DB2DC-4C9A-4742-B13C-FB6460FD3503}" type="slidenum">
              <a:rPr lang="en-US" sz="1200"/>
            </a:fld>
            <a:endParaRPr lang="en-US" sz="1200"/>
          </a:p>
        </p:txBody>
      </p:sp>
    </p:spTree>
  </p:cSld>
  <p:clrMap bg1="lt1" tx1="dk1" bg2="lt2" tx2="dk2" accent1="accent1" accent2="accent2" accent3="accent3" accent4="accent4" accent5="accent5" accent6="accent6" hlink="hlink" folHlink="folHlink"/>
  <p:hf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19050"/>
            <a:ext cx="9155113" cy="6867525"/>
          </a:xfrm>
          <a:prstGeom prst="rect">
            <a:avLst/>
          </a:prstGeom>
          <a:noFill/>
          <a:ln w="9525">
            <a:noFill/>
          </a:ln>
        </p:spPr>
      </p:pic>
      <p:sp>
        <p:nvSpPr>
          <p:cNvPr id="2051" name="Rectangle 3"/>
          <p:cNvSpPr>
            <a:spLocks noGrp="1" noChangeArrowheads="1"/>
          </p:cNvSpPr>
          <p:nvPr>
            <p:ph type="ctrTitle"/>
          </p:nvPr>
        </p:nvSpPr>
        <p:spPr>
          <a:xfrm>
            <a:off x="1547813" y="1701800"/>
            <a:ext cx="6908800"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1547813" y="2927350"/>
            <a:ext cx="6913562" cy="1752600"/>
          </a:xfrm>
        </p:spPr>
        <p:txBody>
          <a:bodyPr/>
          <a:lstStyle>
            <a:lvl1pPr marL="0" indent="0" algn="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a:fld id="{9A0DB2DC-4C9A-4742-B13C-FB6460FD3503}" type="slidenum">
              <a:rPr lang="zh-TW" altLang="en-US" dirty="0"/>
            </a:fld>
            <a:endParaRPr lang="zh-TW" altLang="en-US" dirty="0"/>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lvl="0"/>
            <a:fld id="{9A0DB2DC-4C9A-4742-B13C-FB6460FD3503}" type="slidenum">
              <a:rPr lang="zh-TW" altLang="en-US" dirty="0"/>
            </a:fld>
            <a:endParaRPr lang="zh-TW" altLang="en-US" dirty="0"/>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
            <a:ext cx="20574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
            <a:ext cx="60198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lvl="0"/>
            <a:fld id="{9A0DB2DC-4C9A-4742-B13C-FB6460FD3503}" type="slidenum">
              <a:rPr lang="zh-TW" altLang="en-US" dirty="0"/>
            </a:fld>
            <a:endParaRPr lang="zh-TW" altLang="en-US" dirty="0"/>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9144000" cy="6858000"/>
          </a:xfrm>
          <a:prstGeom prst="rect">
            <a:avLst/>
          </a:prstGeom>
          <a:solidFill>
            <a:srgbClr val="EBF4F3"/>
          </a:solidFill>
        </p:spPr>
      </p:sp>
      <p:sp>
        <p:nvSpPr>
          <p:cNvPr id="3" name="Shape 1"/>
          <p:cNvSpPr/>
          <p:nvPr/>
        </p:nvSpPr>
        <p:spPr>
          <a:xfrm>
            <a:off x="0" y="0"/>
            <a:ext cx="9144000" cy="68580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8024509" y="6457950"/>
            <a:ext cx="1076628" cy="342900"/>
          </a:xfrm>
          <a:prstGeom prst="rect">
            <a:avLst/>
          </a:prstGeom>
        </p:spPr>
      </p:pic>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9144000" cy="6858000"/>
          </a:xfrm>
          <a:prstGeom prst="rect">
            <a:avLst/>
          </a:prstGeom>
          <a:solidFill>
            <a:srgbClr val="EBF4F3"/>
          </a:solidFill>
        </p:spPr>
      </p:sp>
      <p:sp>
        <p:nvSpPr>
          <p:cNvPr id="3" name="Shape 1"/>
          <p:cNvSpPr/>
          <p:nvPr/>
        </p:nvSpPr>
        <p:spPr>
          <a:xfrm>
            <a:off x="0" y="0"/>
            <a:ext cx="9144000" cy="68580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8024509" y="6457950"/>
            <a:ext cx="1076628" cy="342900"/>
          </a:xfrm>
          <a:prstGeom prst="rect">
            <a:avLst/>
          </a:prstGeom>
        </p:spPr>
      </p:pic>
    </p:spTree>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9144000" cy="6858000"/>
          </a:xfrm>
          <a:prstGeom prst="rect">
            <a:avLst/>
          </a:prstGeom>
          <a:solidFill>
            <a:srgbClr val="EBF4F3"/>
          </a:solidFill>
        </p:spPr>
      </p:sp>
      <p:sp>
        <p:nvSpPr>
          <p:cNvPr id="3" name="Shape 1"/>
          <p:cNvSpPr/>
          <p:nvPr/>
        </p:nvSpPr>
        <p:spPr>
          <a:xfrm>
            <a:off x="0" y="0"/>
            <a:ext cx="9144000" cy="68580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8024509" y="6457950"/>
            <a:ext cx="1076628" cy="342900"/>
          </a:xfrm>
          <a:prstGeom prst="rect">
            <a:avLst/>
          </a:prstGeom>
        </p:spPr>
      </p:pic>
    </p:spTree>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9144000" cy="6858000"/>
          </a:xfrm>
          <a:prstGeom prst="rect">
            <a:avLst/>
          </a:prstGeom>
          <a:solidFill>
            <a:srgbClr val="EBF4F3"/>
          </a:solidFill>
        </p:spPr>
      </p:sp>
      <p:sp>
        <p:nvSpPr>
          <p:cNvPr id="3" name="Shape 1"/>
          <p:cNvSpPr/>
          <p:nvPr/>
        </p:nvSpPr>
        <p:spPr>
          <a:xfrm>
            <a:off x="0" y="0"/>
            <a:ext cx="9144000" cy="68580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8024509" y="6457950"/>
            <a:ext cx="1076628" cy="342900"/>
          </a:xfrm>
          <a:prstGeom prst="rect">
            <a:avLst/>
          </a:prstGeom>
        </p:spPr>
      </p:pic>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9144000" cy="6858000"/>
          </a:xfrm>
          <a:prstGeom prst="rect">
            <a:avLst/>
          </a:prstGeom>
          <a:solidFill>
            <a:srgbClr val="EBF4F3"/>
          </a:solidFill>
        </p:spPr>
      </p:sp>
      <p:sp>
        <p:nvSpPr>
          <p:cNvPr id="3" name="Shape 1"/>
          <p:cNvSpPr/>
          <p:nvPr/>
        </p:nvSpPr>
        <p:spPr>
          <a:xfrm>
            <a:off x="0" y="0"/>
            <a:ext cx="9144000" cy="68580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8024509" y="6457950"/>
            <a:ext cx="1076628" cy="342900"/>
          </a:xfrm>
          <a:prstGeom prst="rect">
            <a:avLst/>
          </a:prstGeom>
        </p:spPr>
      </p:pic>
    </p:spTree>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9144000" cy="6858000"/>
          </a:xfrm>
          <a:prstGeom prst="rect">
            <a:avLst/>
          </a:prstGeom>
          <a:solidFill>
            <a:srgbClr val="EBF4F3"/>
          </a:solidFill>
        </p:spPr>
      </p:sp>
      <p:sp>
        <p:nvSpPr>
          <p:cNvPr id="3" name="Shape 1"/>
          <p:cNvSpPr/>
          <p:nvPr/>
        </p:nvSpPr>
        <p:spPr>
          <a:xfrm>
            <a:off x="0" y="0"/>
            <a:ext cx="9144000" cy="68580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8024509" y="6457950"/>
            <a:ext cx="1076628" cy="342900"/>
          </a:xfrm>
          <a:prstGeom prst="rect">
            <a:avLst/>
          </a:prstGeom>
        </p:spPr>
      </p:pic>
    </p:spTree>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9144000" cy="6858000"/>
          </a:xfrm>
          <a:prstGeom prst="rect">
            <a:avLst/>
          </a:prstGeom>
          <a:solidFill>
            <a:srgbClr val="EBF4F3"/>
          </a:solidFill>
        </p:spPr>
      </p:sp>
      <p:sp>
        <p:nvSpPr>
          <p:cNvPr id="3" name="Shape 1"/>
          <p:cNvSpPr/>
          <p:nvPr/>
        </p:nvSpPr>
        <p:spPr>
          <a:xfrm>
            <a:off x="0" y="0"/>
            <a:ext cx="9144000" cy="68580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8024509" y="6457950"/>
            <a:ext cx="1076628" cy="342900"/>
          </a:xfrm>
          <a:prstGeom prst="rect">
            <a:avLst/>
          </a:prstGeom>
        </p:spPr>
      </p:pic>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lvl="0"/>
            <a:fld id="{9A0DB2DC-4C9A-4742-B13C-FB6460FD3503}" type="slidenum">
              <a:rPr lang="zh-TW" altLang="en-US" dirty="0"/>
            </a:fld>
            <a:endParaRPr lang="zh-TW" altLang="en-US" dirty="0"/>
          </a:p>
        </p:txBody>
      </p:sp>
    </p:spTree>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9144000" cy="6858000"/>
          </a:xfrm>
          <a:prstGeom prst="rect">
            <a:avLst/>
          </a:prstGeom>
          <a:solidFill>
            <a:srgbClr val="EBF4F3"/>
          </a:solidFill>
        </p:spPr>
      </p:sp>
      <p:sp>
        <p:nvSpPr>
          <p:cNvPr id="3" name="Shape 1"/>
          <p:cNvSpPr/>
          <p:nvPr/>
        </p:nvSpPr>
        <p:spPr>
          <a:xfrm>
            <a:off x="0" y="0"/>
            <a:ext cx="9144000" cy="68580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8024509" y="6457950"/>
            <a:ext cx="1076628" cy="342900"/>
          </a:xfrm>
          <a:prstGeom prst="rect">
            <a:avLst/>
          </a:prstGeom>
        </p:spPr>
      </p:pic>
    </p:spTree>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9144000" cy="6858000"/>
          </a:xfrm>
          <a:prstGeom prst="rect">
            <a:avLst/>
          </a:prstGeom>
          <a:solidFill>
            <a:srgbClr val="EBF4F3"/>
          </a:solidFill>
        </p:spPr>
      </p:sp>
      <p:sp>
        <p:nvSpPr>
          <p:cNvPr id="3" name="Shape 1"/>
          <p:cNvSpPr/>
          <p:nvPr/>
        </p:nvSpPr>
        <p:spPr>
          <a:xfrm>
            <a:off x="0" y="0"/>
            <a:ext cx="9144000" cy="68580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8024509" y="6457950"/>
            <a:ext cx="1076628" cy="342900"/>
          </a:xfrm>
          <a:prstGeom prst="rect">
            <a:avLst/>
          </a:prstGeom>
        </p:spPr>
      </p:pic>
    </p:spTree>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9144000" cy="6858000"/>
          </a:xfrm>
          <a:prstGeom prst="rect">
            <a:avLst/>
          </a:prstGeom>
          <a:solidFill>
            <a:srgbClr val="EBF4F3"/>
          </a:solidFill>
        </p:spPr>
      </p:sp>
      <p:sp>
        <p:nvSpPr>
          <p:cNvPr id="3" name="Shape 1"/>
          <p:cNvSpPr/>
          <p:nvPr/>
        </p:nvSpPr>
        <p:spPr>
          <a:xfrm>
            <a:off x="0" y="0"/>
            <a:ext cx="9144000" cy="68580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8024509" y="6457950"/>
            <a:ext cx="1076628" cy="342900"/>
          </a:xfrm>
          <a:prstGeom prst="rect">
            <a:avLst/>
          </a:prstGeom>
        </p:spPr>
      </p:pic>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lvl="0"/>
            <a:fld id="{9A0DB2DC-4C9A-4742-B13C-FB6460FD3503}" type="slidenum">
              <a:rPr lang="zh-TW" altLang="en-US" dirty="0"/>
            </a:fld>
            <a:endParaRPr lang="zh-TW" alt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74750"/>
            <a:ext cx="40386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174750"/>
            <a:ext cx="40386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lvl="0"/>
            <a:fld id="{9A0DB2DC-4C9A-4742-B13C-FB6460FD3503}" type="slidenum">
              <a:rPr lang="zh-TW" altLang="en-US" dirty="0"/>
            </a:fld>
            <a:endParaRPr lang="zh-TW" altLang="en-US" dirty="0"/>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lvl="0"/>
            <a:fld id="{9A0DB2DC-4C9A-4742-B13C-FB6460FD3503}" type="slidenum">
              <a:rPr lang="zh-TW" altLang="en-US" dirty="0"/>
            </a:fld>
            <a:endParaRPr lang="zh-TW" altLang="en-US" dirty="0"/>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lvl="0"/>
            <a:fld id="{9A0DB2DC-4C9A-4742-B13C-FB6460FD3503}" type="slidenum">
              <a:rPr lang="zh-TW" altLang="en-US" dirty="0"/>
            </a:fld>
            <a:endParaRPr lang="zh-TW" altLang="en-US" dirty="0"/>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lvl="0"/>
            <a:fld id="{9A0DB2DC-4C9A-4742-B13C-FB6460FD3503}" type="slidenum">
              <a:rPr lang="zh-TW" altLang="en-US" dirty="0"/>
            </a:fld>
            <a:endParaRPr lang="zh-TW" altLang="en-US" dirty="0"/>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lvl="0"/>
            <a:fld id="{9A0DB2DC-4C9A-4742-B13C-FB6460FD3503}" type="slidenum">
              <a:rPr lang="zh-TW" altLang="en-US" dirty="0"/>
            </a:fld>
            <a:endParaRPr lang="zh-TW" altLang="en-US" dirty="0"/>
          </a:p>
        </p:txBody>
      </p:sp>
    </p:spTree>
  </p:cSld>
  <p:clrMapOvr>
    <a:masterClrMapping/>
  </p:clrMapOvr>
  <p:hf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image" Target="../media/image3.jpeg"/><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8"/>
          <p:cNvPicPr>
            <a:picLocks noChangeAspect="1"/>
          </p:cNvPicPr>
          <p:nvPr/>
        </p:nvPicPr>
        <p:blipFill>
          <a:blip r:embed="rId23"/>
          <a:stretch>
            <a:fillRect/>
          </a:stretch>
        </p:blipFill>
        <p:spPr>
          <a:xfrm>
            <a:off x="0" y="0"/>
            <a:ext cx="9144000" cy="6858000"/>
          </a:xfrm>
          <a:prstGeom prst="rect">
            <a:avLst/>
          </a:prstGeom>
          <a:noFill/>
          <a:ln w="9525">
            <a:noFill/>
          </a:ln>
        </p:spPr>
      </p:pic>
      <p:sp>
        <p:nvSpPr>
          <p:cNvPr id="1027" name="Rectangle 3"/>
          <p:cNvSpPr>
            <a:spLocks noGrp="1"/>
          </p:cNvSpPr>
          <p:nvPr>
            <p:ph type="title"/>
          </p:nvPr>
        </p:nvSpPr>
        <p:spPr>
          <a:xfrm>
            <a:off x="457200" y="190500"/>
            <a:ext cx="82296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457200" y="1174750"/>
            <a:ext cx="82296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lvl="0"/>
            <a:fld id="{9A0DB2DC-4C9A-4742-B13C-FB6460FD3503}" type="slidenum">
              <a:rPr lang="zh-TW" altLang="en-US" dirty="0"/>
            </a:fld>
            <a:endParaRPr lang="zh-TW"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hdr="0" dt="0"/>
  <p:txStyles>
    <p:titleStyle>
      <a:lvl1pPr algn="r" rtl="0" fontAlgn="base">
        <a:spcBef>
          <a:spcPct val="0"/>
        </a:spcBef>
        <a:spcAft>
          <a:spcPct val="0"/>
        </a:spcAft>
        <a:defRPr sz="3600" kern="1200">
          <a:solidFill>
            <a:schemeClr val="bg1"/>
          </a:solidFill>
          <a:latin typeface="+mj-lt"/>
          <a:ea typeface="+mj-ea"/>
          <a:cs typeface="+mj-cs"/>
        </a:defRPr>
      </a:lvl1pPr>
      <a:lvl2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4294967295"/>
          </p:nvPr>
        </p:nvSpPr>
        <p:spPr>
          <a:xfrm>
            <a:off x="0" y="762000"/>
            <a:ext cx="8932545" cy="6073140"/>
          </a:xfrm>
        </p:spPr>
        <p:txBody>
          <a:bodyPr/>
          <a:p>
            <a:pPr marL="0" indent="0" algn="ctr">
              <a:buNone/>
            </a:pPr>
            <a:endParaRPr lang="en-US" sz="3600" b="1">
              <a:solidFill>
                <a:schemeClr val="accent2"/>
              </a:solidFill>
              <a:latin typeface="Times New Roman" panose="02020603050405020304" pitchFamily="18" charset="0"/>
              <a:cs typeface="Times New Roman" panose="02020603050405020304" pitchFamily="18" charset="0"/>
              <a:sym typeface="+mn-ea"/>
            </a:endParaRPr>
          </a:p>
          <a:p>
            <a:pPr marL="0" indent="0" algn="ctr">
              <a:buNone/>
            </a:pPr>
            <a:endParaRPr lang="en-US" b="1">
              <a:solidFill>
                <a:schemeClr val="accent2"/>
              </a:solidFill>
              <a:latin typeface="Times New Roman" panose="02020603050405020304" pitchFamily="18" charset="0"/>
              <a:cs typeface="Times New Roman" panose="02020603050405020304" pitchFamily="18" charset="0"/>
              <a:sym typeface="+mn-ea"/>
            </a:endParaRPr>
          </a:p>
          <a:p>
            <a:pPr marL="0" indent="0" algn="ctr">
              <a:buNone/>
            </a:pPr>
            <a:r>
              <a:rPr lang="en-US" b="1">
                <a:solidFill>
                  <a:schemeClr val="accent2"/>
                </a:solidFill>
                <a:latin typeface="Times New Roman" panose="02020603050405020304" pitchFamily="18" charset="0"/>
                <a:cs typeface="Times New Roman" panose="02020603050405020304" pitchFamily="18" charset="0"/>
                <a:sym typeface="+mn-ea"/>
              </a:rPr>
              <a:t>College of Business and Economics</a:t>
            </a:r>
            <a:endParaRPr lang="en-US" b="1">
              <a:solidFill>
                <a:schemeClr val="accent2"/>
              </a:solidFill>
              <a:latin typeface="Times New Roman" panose="02020603050405020304" pitchFamily="18" charset="0"/>
              <a:cs typeface="Times New Roman" panose="02020603050405020304" pitchFamily="18" charset="0"/>
              <a:sym typeface="+mn-ea"/>
            </a:endParaRPr>
          </a:p>
          <a:p>
            <a:pPr marL="0" indent="0" algn="ctr">
              <a:buNone/>
            </a:pPr>
            <a:r>
              <a:rPr lang="en-US" b="1">
                <a:solidFill>
                  <a:schemeClr val="accent2"/>
                </a:solidFill>
                <a:latin typeface="Times New Roman" panose="02020603050405020304" pitchFamily="18" charset="0"/>
                <a:cs typeface="Times New Roman" panose="02020603050405020304" pitchFamily="18" charset="0"/>
                <a:sym typeface="+mn-ea"/>
              </a:rPr>
              <a:t>Departement of Management</a:t>
            </a:r>
            <a:endParaRPr lang="en-US" b="1">
              <a:solidFill>
                <a:schemeClr val="accent2"/>
              </a:solidFill>
              <a:latin typeface="Times New Roman" panose="02020603050405020304" pitchFamily="18" charset="0"/>
              <a:cs typeface="Times New Roman" panose="02020603050405020304" pitchFamily="18" charset="0"/>
              <a:sym typeface="+mn-ea"/>
            </a:endParaRPr>
          </a:p>
          <a:p>
            <a:pPr marL="0" indent="0" algn="ctr">
              <a:buNone/>
            </a:pPr>
            <a:endParaRPr lang="en-US" sz="3600" b="1">
              <a:solidFill>
                <a:schemeClr val="accent2"/>
              </a:solidFill>
              <a:latin typeface="Times New Roman" panose="02020603050405020304" pitchFamily="18" charset="0"/>
              <a:cs typeface="Times New Roman" panose="02020603050405020304" pitchFamily="18" charset="0"/>
              <a:sym typeface="+mn-ea"/>
            </a:endParaRPr>
          </a:p>
          <a:p>
            <a:pPr marL="0" indent="0" algn="ctr">
              <a:buNone/>
            </a:pPr>
            <a:r>
              <a:rPr lang="en-US" sz="3600" b="1">
                <a:solidFill>
                  <a:schemeClr val="accent2"/>
                </a:solidFill>
                <a:latin typeface="Times New Roman" panose="02020603050405020304" pitchFamily="18" charset="0"/>
                <a:cs typeface="Times New Roman" panose="02020603050405020304" pitchFamily="18" charset="0"/>
                <a:sym typeface="+mn-ea"/>
              </a:rPr>
              <a:t>Chapter 1: The Nature of Entrepreneurship</a:t>
            </a:r>
            <a:endParaRPr lang="en-US" sz="3600" b="1">
              <a:solidFill>
                <a:schemeClr val="accent2"/>
              </a:solidFill>
              <a:latin typeface="Times New Roman" panose="02020603050405020304" pitchFamily="18" charset="0"/>
              <a:cs typeface="Times New Roman" panose="02020603050405020304" pitchFamily="18" charset="0"/>
              <a:sym typeface="+mn-ea"/>
            </a:endParaRPr>
          </a:p>
          <a:p>
            <a:pPr marL="0" indent="0" algn="ctr">
              <a:buNone/>
            </a:pPr>
            <a:endParaRPr lang="en-US" sz="2800" b="1">
              <a:solidFill>
                <a:schemeClr val="accent2"/>
              </a:solidFill>
              <a:latin typeface="Times New Roman" panose="02020603050405020304" pitchFamily="18" charset="0"/>
              <a:cs typeface="Times New Roman" panose="02020603050405020304" pitchFamily="18" charset="0"/>
              <a:sym typeface="+mn-ea"/>
            </a:endParaRPr>
          </a:p>
          <a:p>
            <a:pPr marL="0" indent="0" algn="r">
              <a:buNone/>
            </a:pPr>
            <a:r>
              <a:rPr lang="en-US" sz="2400" b="1">
                <a:latin typeface="Times New Roman" panose="02020603050405020304" pitchFamily="18" charset="0"/>
                <a:cs typeface="Times New Roman" panose="02020603050405020304" pitchFamily="18" charset="0"/>
                <a:sym typeface="+mn-ea"/>
              </a:rPr>
              <a:t>Solomon Melese, PhD</a:t>
            </a:r>
            <a:endParaRPr lang="en-US" sz="2400" b="1">
              <a:solidFill>
                <a:schemeClr val="tx1"/>
              </a:solidFill>
              <a:latin typeface="Times New Roman" panose="02020603050405020304" pitchFamily="18" charset="0"/>
              <a:cs typeface="Times New Roman" panose="02020603050405020304" pitchFamily="18" charset="0"/>
            </a:endParaRPr>
          </a:p>
          <a:p>
            <a:pPr marL="0" indent="0" algn="r">
              <a:buNone/>
            </a:pPr>
            <a:r>
              <a:rPr lang="en-US" sz="2400" b="1">
                <a:latin typeface="Times New Roman" panose="02020603050405020304" pitchFamily="18" charset="0"/>
                <a:cs typeface="Times New Roman" panose="02020603050405020304" pitchFamily="18" charset="0"/>
                <a:sym typeface="+mn-ea"/>
              </a:rPr>
              <a:t>Assistant Professor of Management</a:t>
            </a:r>
            <a:r>
              <a:rPr lang="en-US" sz="2400" b="1">
                <a:solidFill>
                  <a:schemeClr val="accent2"/>
                </a:solidFill>
                <a:latin typeface="Times New Roman" panose="02020603050405020304" pitchFamily="18" charset="0"/>
                <a:cs typeface="Times New Roman" panose="02020603050405020304" pitchFamily="18" charset="0"/>
                <a:sym typeface="+mn-ea"/>
              </a:rPr>
              <a:t>                                 </a:t>
            </a:r>
            <a:endParaRPr lang="en-US" sz="2400" b="1">
              <a:solidFill>
                <a:schemeClr val="accent2"/>
              </a:solidFill>
              <a:latin typeface="Times New Roman" panose="02020603050405020304" pitchFamily="18" charset="0"/>
              <a:cs typeface="Times New Roman" panose="02020603050405020304" pitchFamily="18" charset="0"/>
              <a:sym typeface="+mn-ea"/>
            </a:endParaRPr>
          </a:p>
          <a:p>
            <a:pPr marL="0" indent="0" algn="r">
              <a:buNone/>
            </a:pPr>
            <a:r>
              <a:rPr lang="en-US" sz="2400" b="1">
                <a:solidFill>
                  <a:schemeClr val="accent2"/>
                </a:solidFill>
                <a:latin typeface="Times New Roman" panose="02020603050405020304" pitchFamily="18" charset="0"/>
                <a:cs typeface="Times New Roman" panose="02020603050405020304" pitchFamily="18" charset="0"/>
                <a:sym typeface="+mn-ea"/>
              </a:rPr>
              <a:t>                                          </a:t>
            </a:r>
            <a:r>
              <a:rPr lang="en-US" sz="2800" b="1">
                <a:solidFill>
                  <a:schemeClr val="accent2"/>
                </a:solidFill>
                <a:latin typeface="Times New Roman" panose="02020603050405020304" pitchFamily="18" charset="0"/>
                <a:cs typeface="Times New Roman" panose="02020603050405020304" pitchFamily="18" charset="0"/>
                <a:sym typeface="+mn-ea"/>
              </a:rPr>
              <a:t> </a:t>
            </a:r>
            <a:r>
              <a:rPr lang="en-US" sz="2400" b="1">
                <a:solidFill>
                  <a:schemeClr val="accent2"/>
                </a:solidFill>
                <a:latin typeface="Times New Roman" panose="02020603050405020304" pitchFamily="18" charset="0"/>
                <a:cs typeface="Times New Roman" panose="02020603050405020304" pitchFamily="18" charset="0"/>
                <a:sym typeface="+mn-ea"/>
              </a:rPr>
              <a:t>                                                      </a:t>
            </a:r>
            <a:endParaRPr lang="en-US" sz="2400" b="1">
              <a:solidFill>
                <a:schemeClr val="accent2"/>
              </a:solidFill>
              <a:latin typeface="Times New Roman" panose="02020603050405020304" pitchFamily="18" charset="0"/>
              <a:cs typeface="Times New Roman" panose="02020603050405020304" pitchFamily="18" charset="0"/>
              <a:sym typeface="+mn-ea"/>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pic>
        <p:nvPicPr>
          <p:cNvPr id="2" name="Image 0" descr="preencoded.png"/>
          <p:cNvPicPr>
            <a:picLocks noChangeAspect="1"/>
          </p:cNvPicPr>
          <p:nvPr/>
        </p:nvPicPr>
        <p:blipFill>
          <a:blip r:embed="rId1"/>
          <a:stretch>
            <a:fillRect/>
          </a:stretch>
        </p:blipFill>
        <p:spPr>
          <a:xfrm>
            <a:off x="0" y="4587240"/>
            <a:ext cx="2020570" cy="2300605"/>
          </a:xfrm>
          <a:prstGeom prst="rect">
            <a:avLst/>
          </a:prstGeom>
        </p:spPr>
      </p:pic>
      <p:pic>
        <p:nvPicPr>
          <p:cNvPr id="5" name="Picture 4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2743200" y="0"/>
            <a:ext cx="3797300" cy="1622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0"/>
          <p:cNvSpPr/>
          <p:nvPr/>
        </p:nvSpPr>
        <p:spPr>
          <a:xfrm>
            <a:off x="1371838" y="152479"/>
            <a:ext cx="5789613" cy="402034"/>
          </a:xfrm>
          <a:prstGeom prst="rect">
            <a:avLst/>
          </a:prstGeom>
          <a:noFill/>
        </p:spPr>
        <p:txBody>
          <a:bodyPr wrap="none" lIns="0" tIns="0" rIns="0" bIns="0" rtlCol="0" anchor="t"/>
          <a:p>
            <a:pPr marL="0" indent="0" algn="ctr">
              <a:lnSpc>
                <a:spcPts val="5050"/>
              </a:lnSpc>
              <a:buNone/>
            </a:pPr>
            <a:r>
              <a:rPr lang="en-US" sz="3200" dirty="0">
                <a:solidFill>
                  <a:srgbClr val="272D45"/>
                </a:solidFill>
                <a:ea typeface="Kanit Light" pitchFamily="34" charset="-122"/>
                <a:cs typeface="Times New Roman" panose="02020603050405020304" pitchFamily="18" charset="0"/>
              </a:rPr>
              <a:t>1.4 Types of Entrepreneurs</a:t>
            </a:r>
            <a:endParaRPr lang="en-US" sz="3200" dirty="0">
              <a:solidFill>
                <a:srgbClr val="272D45"/>
              </a:solidFill>
              <a:ea typeface="Kanit Light" pitchFamily="34" charset="-122"/>
              <a:cs typeface="Times New Roman" panose="02020603050405020304" pitchFamily="18" charset="0"/>
            </a:endParaRPr>
          </a:p>
        </p:txBody>
      </p:sp>
      <p:pic>
        <p:nvPicPr>
          <p:cNvPr id="3" name="Image 0" descr="preencoded.png"/>
          <p:cNvPicPr>
            <a:picLocks noChangeAspect="1"/>
          </p:cNvPicPr>
          <p:nvPr/>
        </p:nvPicPr>
        <p:blipFill>
          <a:blip r:embed="rId1"/>
          <a:stretch>
            <a:fillRect/>
          </a:stretch>
        </p:blipFill>
        <p:spPr>
          <a:xfrm>
            <a:off x="904429" y="1901354"/>
            <a:ext cx="2355652" cy="2355652"/>
          </a:xfrm>
          <a:prstGeom prst="rect">
            <a:avLst/>
          </a:prstGeom>
        </p:spPr>
      </p:pic>
      <p:sp>
        <p:nvSpPr>
          <p:cNvPr id="4" name="Text 1"/>
          <p:cNvSpPr/>
          <p:nvPr/>
        </p:nvSpPr>
        <p:spPr>
          <a:xfrm>
            <a:off x="838200" y="4364355"/>
            <a:ext cx="1664335" cy="292735"/>
          </a:xfrm>
          <a:prstGeom prst="rect">
            <a:avLst/>
          </a:prstGeom>
          <a:noFill/>
        </p:spPr>
        <p:txBody>
          <a:bodyPr wrap="none" lIns="0" tIns="0" rIns="0" bIns="0" rtlCol="0" anchor="t"/>
          <a:p>
            <a:pPr marL="0" indent="0" algn="l">
              <a:lnSpc>
                <a:spcPts val="2500"/>
              </a:lnSpc>
              <a:buNone/>
            </a:pPr>
            <a:r>
              <a:rPr lang="en-US" sz="1600" b="1" dirty="0">
                <a:solidFill>
                  <a:srgbClr val="2C3249"/>
                </a:solidFill>
                <a:ea typeface="Kanit Light" pitchFamily="34" charset="-122"/>
                <a:cs typeface="Times New Roman" panose="02020603050405020304" pitchFamily="18" charset="0"/>
              </a:rPr>
              <a:t>Individual Entrepreneur</a:t>
            </a:r>
            <a:endParaRPr lang="en-US" sz="1600" b="1" dirty="0">
              <a:solidFill>
                <a:srgbClr val="2C3249"/>
              </a:solidFill>
              <a:ea typeface="Kanit Light" pitchFamily="34" charset="-122"/>
              <a:cs typeface="Times New Roman" panose="02020603050405020304" pitchFamily="18" charset="0"/>
            </a:endParaRPr>
          </a:p>
        </p:txBody>
      </p:sp>
      <p:sp>
        <p:nvSpPr>
          <p:cNvPr id="5" name="Text 2"/>
          <p:cNvSpPr/>
          <p:nvPr/>
        </p:nvSpPr>
        <p:spPr>
          <a:xfrm>
            <a:off x="287655" y="4648200"/>
            <a:ext cx="2973070" cy="1958340"/>
          </a:xfrm>
          <a:prstGeom prst="rect">
            <a:avLst/>
          </a:prstGeom>
          <a:noFill/>
        </p:spPr>
        <p:txBody>
          <a:bodyPr wrap="square" lIns="0" tIns="0" rIns="0" bIns="0" rtlCol="0" anchor="t"/>
          <a:p>
            <a:pPr marL="0" indent="0" algn="just">
              <a:lnSpc>
                <a:spcPts val="2350"/>
              </a:lnSpc>
              <a:buNone/>
            </a:pPr>
            <a:r>
              <a:rPr lang="en-US" sz="1200" b="1" dirty="0">
                <a:solidFill>
                  <a:srgbClr val="2C3249"/>
                </a:solidFill>
                <a:ea typeface="Martel Sans" panose="00000800000000000000" pitchFamily="34" charset="-122"/>
                <a:cs typeface="Times New Roman" panose="02020603050405020304" pitchFamily="18" charset="0"/>
              </a:rPr>
              <a:t>someone who started; acquired or franchised his/her own independent organization. The major portion of this module is also devoted to describe the basic features and activities of the individual entrepreneur.</a:t>
            </a:r>
            <a:endParaRPr lang="en-US" sz="1200" b="1" dirty="0">
              <a:solidFill>
                <a:srgbClr val="2C3249"/>
              </a:solidFill>
              <a:ea typeface="Martel Sans" panose="00000800000000000000" pitchFamily="34" charset="-122"/>
              <a:cs typeface="Times New Roman" panose="02020603050405020304" pitchFamily="18" charset="0"/>
            </a:endParaRPr>
          </a:p>
        </p:txBody>
      </p:sp>
      <p:pic>
        <p:nvPicPr>
          <p:cNvPr id="6" name="Image 1" descr="preencoded.png"/>
          <p:cNvPicPr>
            <a:picLocks noChangeAspect="1"/>
          </p:cNvPicPr>
          <p:nvPr/>
        </p:nvPicPr>
        <p:blipFill>
          <a:blip r:embed="rId2"/>
          <a:stretch>
            <a:fillRect/>
          </a:stretch>
        </p:blipFill>
        <p:spPr>
          <a:xfrm>
            <a:off x="3394174" y="1901354"/>
            <a:ext cx="2355652" cy="2355652"/>
          </a:xfrm>
          <a:prstGeom prst="rect">
            <a:avLst/>
          </a:prstGeom>
        </p:spPr>
      </p:pic>
      <p:sp>
        <p:nvSpPr>
          <p:cNvPr id="7" name="Text 3"/>
          <p:cNvSpPr/>
          <p:nvPr/>
        </p:nvSpPr>
        <p:spPr>
          <a:xfrm>
            <a:off x="3657600" y="4267200"/>
            <a:ext cx="1608455" cy="304800"/>
          </a:xfrm>
          <a:prstGeom prst="rect">
            <a:avLst/>
          </a:prstGeom>
          <a:noFill/>
        </p:spPr>
        <p:txBody>
          <a:bodyPr wrap="none" lIns="0" tIns="0" rIns="0" bIns="0" rtlCol="0" anchor="t"/>
          <a:p>
            <a:pPr marL="0" indent="0" algn="l">
              <a:lnSpc>
                <a:spcPts val="2500"/>
              </a:lnSpc>
              <a:buNone/>
            </a:pPr>
            <a:r>
              <a:rPr lang="en-US" sz="1600" b="1" dirty="0">
                <a:solidFill>
                  <a:srgbClr val="2C3249"/>
                </a:solidFill>
                <a:ea typeface="Kanit Light" pitchFamily="34" charset="-122"/>
                <a:cs typeface="Times New Roman" panose="02020603050405020304" pitchFamily="18" charset="0"/>
              </a:rPr>
              <a:t>Intrapreneur</a:t>
            </a:r>
            <a:endParaRPr lang="en-US" sz="1600" b="1" dirty="0">
              <a:solidFill>
                <a:srgbClr val="2C3249"/>
              </a:solidFill>
              <a:ea typeface="Kanit Light" pitchFamily="34" charset="-122"/>
              <a:cs typeface="Times New Roman" panose="02020603050405020304" pitchFamily="18" charset="0"/>
            </a:endParaRPr>
          </a:p>
        </p:txBody>
      </p:sp>
      <p:sp>
        <p:nvSpPr>
          <p:cNvPr id="8" name="Text 4"/>
          <p:cNvSpPr/>
          <p:nvPr/>
        </p:nvSpPr>
        <p:spPr>
          <a:xfrm>
            <a:off x="3394075" y="4516120"/>
            <a:ext cx="2355850" cy="1959610"/>
          </a:xfrm>
          <a:prstGeom prst="rect">
            <a:avLst/>
          </a:prstGeom>
          <a:noFill/>
        </p:spPr>
        <p:txBody>
          <a:bodyPr wrap="square" lIns="0" tIns="0" rIns="0" bIns="0" rtlCol="0" anchor="t"/>
          <a:p>
            <a:pPr marL="0" indent="0" algn="just">
              <a:lnSpc>
                <a:spcPts val="2350"/>
              </a:lnSpc>
              <a:buNone/>
            </a:pPr>
            <a:r>
              <a:rPr lang="en-US" sz="1200" b="1" dirty="0">
                <a:solidFill>
                  <a:srgbClr val="2C3249"/>
                </a:solidFill>
                <a:ea typeface="Martel Sans" panose="00000800000000000000" pitchFamily="34" charset="-122"/>
                <a:cs typeface="Times New Roman" panose="02020603050405020304" pitchFamily="18" charset="0"/>
              </a:rPr>
              <a:t> a person who does entrepreneurial work within large organization. The process by which an intrapreneur affects change is called Intrapreneurship.</a:t>
            </a:r>
            <a:endParaRPr lang="en-US" sz="1200" b="1" dirty="0">
              <a:solidFill>
                <a:srgbClr val="2C3249"/>
              </a:solidFill>
              <a:ea typeface="Martel Sans" panose="00000800000000000000" pitchFamily="34" charset="-122"/>
              <a:cs typeface="Times New Roman" panose="02020603050405020304" pitchFamily="18" charset="0"/>
            </a:endParaRPr>
          </a:p>
        </p:txBody>
      </p:sp>
      <p:pic>
        <p:nvPicPr>
          <p:cNvPr id="9" name="Image 2" descr="preencoded.png"/>
          <p:cNvPicPr>
            <a:picLocks noChangeAspect="1"/>
          </p:cNvPicPr>
          <p:nvPr/>
        </p:nvPicPr>
        <p:blipFill>
          <a:blip r:embed="rId3"/>
          <a:stretch>
            <a:fillRect/>
          </a:stretch>
        </p:blipFill>
        <p:spPr>
          <a:xfrm>
            <a:off x="5883920" y="1901354"/>
            <a:ext cx="2355652" cy="2355652"/>
          </a:xfrm>
          <a:prstGeom prst="rect">
            <a:avLst/>
          </a:prstGeom>
        </p:spPr>
      </p:pic>
      <p:sp>
        <p:nvSpPr>
          <p:cNvPr id="10" name="Text 5"/>
          <p:cNvSpPr/>
          <p:nvPr/>
        </p:nvSpPr>
        <p:spPr>
          <a:xfrm>
            <a:off x="5883910" y="4191000"/>
            <a:ext cx="2493010" cy="265430"/>
          </a:xfrm>
          <a:prstGeom prst="rect">
            <a:avLst/>
          </a:prstGeom>
          <a:noFill/>
        </p:spPr>
        <p:txBody>
          <a:bodyPr wrap="none" lIns="0" tIns="0" rIns="0" bIns="0" rtlCol="0" anchor="t"/>
          <a:p>
            <a:pPr marL="0" indent="0" algn="l">
              <a:lnSpc>
                <a:spcPts val="2500"/>
              </a:lnSpc>
              <a:buNone/>
            </a:pPr>
            <a:r>
              <a:rPr lang="en-US" sz="1400" b="1" dirty="0">
                <a:solidFill>
                  <a:srgbClr val="2C3249"/>
                </a:solidFill>
                <a:latin typeface="Kanit Light" pitchFamily="34" charset="0"/>
                <a:ea typeface="Kanit Light" pitchFamily="34" charset="-122"/>
                <a:cs typeface="Kanit Light" pitchFamily="34" charset="-120"/>
              </a:rPr>
              <a:t>Entrepreneurial Organization</a:t>
            </a:r>
            <a:endParaRPr lang="en-US" sz="1400" b="1" dirty="0">
              <a:solidFill>
                <a:srgbClr val="2C3249"/>
              </a:solidFill>
              <a:latin typeface="Kanit Light" pitchFamily="34" charset="0"/>
              <a:ea typeface="Kanit Light" pitchFamily="34" charset="-122"/>
              <a:cs typeface="Kanit Light" pitchFamily="34" charset="-120"/>
            </a:endParaRPr>
          </a:p>
        </p:txBody>
      </p:sp>
      <p:sp>
        <p:nvSpPr>
          <p:cNvPr id="11" name="Text 6"/>
          <p:cNvSpPr/>
          <p:nvPr/>
        </p:nvSpPr>
        <p:spPr>
          <a:xfrm>
            <a:off x="5979160" y="4516755"/>
            <a:ext cx="2614295" cy="1761490"/>
          </a:xfrm>
          <a:prstGeom prst="rect">
            <a:avLst/>
          </a:prstGeom>
          <a:noFill/>
        </p:spPr>
        <p:txBody>
          <a:bodyPr wrap="square" lIns="0" tIns="0" rIns="0" bIns="0" rtlCol="0" anchor="t"/>
          <a:p>
            <a:pPr marL="0" indent="0" algn="just">
              <a:lnSpc>
                <a:spcPts val="2350"/>
              </a:lnSpc>
              <a:buNone/>
            </a:pPr>
            <a:r>
              <a:rPr lang="en-US" sz="1200" b="1" dirty="0">
                <a:solidFill>
                  <a:srgbClr val="2C3249"/>
                </a:solidFill>
                <a:ea typeface="Martel Sans" panose="00000800000000000000" pitchFamily="34" charset="-122"/>
                <a:cs typeface="Times New Roman" panose="02020603050405020304" pitchFamily="18" charset="0"/>
              </a:rPr>
              <a:t>The entrepreneurial function need not be embodied in a physical person. Every social environment has its own way of filling the entrepreneurial function.</a:t>
            </a:r>
            <a:endParaRPr lang="en-US" sz="1200" b="1" dirty="0">
              <a:solidFill>
                <a:srgbClr val="2C3249"/>
              </a:solidFill>
              <a:ea typeface="Martel Sans" panose="00000800000000000000" pitchFamily="34"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2800">
                <a:latin typeface="Times New Roman" panose="02020603050405020304" pitchFamily="18" charset="0"/>
                <a:cs typeface="Times New Roman" panose="02020603050405020304" pitchFamily="18" charset="0"/>
              </a:rPr>
              <a:t>1.5 Role of Entrepreneurs in Economic Development</a:t>
            </a:r>
            <a:endParaRPr lang="en-US" sz="28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055" y="1174750"/>
            <a:ext cx="9039225" cy="5651500"/>
          </a:xfrm>
        </p:spPr>
        <p:txBody>
          <a:bodyPr/>
          <a:p>
            <a:r>
              <a:rPr lang="en-US" sz="2400">
                <a:latin typeface="Times New Roman" panose="02020603050405020304" pitchFamily="18" charset="0"/>
                <a:cs typeface="Times New Roman" panose="02020603050405020304" pitchFamily="18" charset="0"/>
              </a:rPr>
              <a:t>Entrepreneurial development is a key input in economic development.</a:t>
            </a:r>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Helps achieve:</a:t>
            </a:r>
            <a:endParaRPr lang="en-US" sz="2400">
              <a:latin typeface="Times New Roman" panose="02020603050405020304" pitchFamily="18" charset="0"/>
              <a:cs typeface="Times New Roman" panose="02020603050405020304" pitchFamily="18" charset="0"/>
            </a:endParaRPr>
          </a:p>
          <a:p>
            <a:pPr lvl="1"/>
            <a:r>
              <a:rPr lang="en-US" sz="1800">
                <a:latin typeface="Times New Roman" panose="02020603050405020304" pitchFamily="18" charset="0"/>
                <a:cs typeface="Times New Roman" panose="02020603050405020304" pitchFamily="18" charset="0"/>
              </a:rPr>
              <a:t>Industrial development</a:t>
            </a:r>
            <a:endParaRPr lang="en-US" sz="1800">
              <a:latin typeface="Times New Roman" panose="02020603050405020304" pitchFamily="18" charset="0"/>
              <a:cs typeface="Times New Roman" panose="02020603050405020304" pitchFamily="18" charset="0"/>
            </a:endParaRPr>
          </a:p>
          <a:p>
            <a:pPr lvl="1"/>
            <a:r>
              <a:rPr lang="en-US" sz="1800">
                <a:latin typeface="Times New Roman" panose="02020603050405020304" pitchFamily="18" charset="0"/>
                <a:cs typeface="Times New Roman" panose="02020603050405020304" pitchFamily="18" charset="0"/>
              </a:rPr>
              <a:t>Balanced regional growth</a:t>
            </a:r>
            <a:endParaRPr lang="en-US" sz="2400">
              <a:latin typeface="Times New Roman" panose="02020603050405020304" pitchFamily="18" charset="0"/>
              <a:cs typeface="Times New Roman" panose="02020603050405020304" pitchFamily="18" charset="0"/>
            </a:endParaRPr>
          </a:p>
          <a:p>
            <a:pPr lvl="1"/>
            <a:r>
              <a:rPr lang="en-US" sz="1800">
                <a:latin typeface="Times New Roman" panose="02020603050405020304" pitchFamily="18" charset="0"/>
                <a:cs typeface="Times New Roman" panose="02020603050405020304" pitchFamily="18" charset="0"/>
              </a:rPr>
              <a:t>Employment generation</a:t>
            </a:r>
            <a:endParaRPr lang="en-US" sz="18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Leads to:</a:t>
            </a:r>
            <a:endParaRPr lang="en-US" sz="2400">
              <a:latin typeface="Times New Roman" panose="02020603050405020304" pitchFamily="18" charset="0"/>
              <a:cs typeface="Times New Roman" panose="02020603050405020304" pitchFamily="18" charset="0"/>
            </a:endParaRPr>
          </a:p>
          <a:p>
            <a:pPr lvl="1"/>
            <a:r>
              <a:rPr lang="en-US" sz="1800">
                <a:latin typeface="Times New Roman" panose="02020603050405020304" pitchFamily="18" charset="0"/>
                <a:cs typeface="Times New Roman" panose="02020603050405020304" pitchFamily="18" charset="0"/>
              </a:rPr>
              <a:t>Higher per capita income</a:t>
            </a:r>
            <a:endParaRPr lang="en-US" sz="1800">
              <a:latin typeface="Times New Roman" panose="02020603050405020304" pitchFamily="18" charset="0"/>
              <a:cs typeface="Times New Roman" panose="02020603050405020304" pitchFamily="18" charset="0"/>
            </a:endParaRPr>
          </a:p>
          <a:p>
            <a:pPr lvl="1"/>
            <a:r>
              <a:rPr lang="en-US" sz="1800">
                <a:latin typeface="Times New Roman" panose="02020603050405020304" pitchFamily="18" charset="0"/>
                <a:cs typeface="Times New Roman" panose="02020603050405020304" pitchFamily="18" charset="0"/>
              </a:rPr>
              <a:t>Improved standard of living</a:t>
            </a:r>
            <a:endParaRPr lang="en-US" sz="2400">
              <a:latin typeface="Times New Roman" panose="02020603050405020304" pitchFamily="18" charset="0"/>
              <a:cs typeface="Times New Roman" panose="02020603050405020304" pitchFamily="18" charset="0"/>
            </a:endParaRPr>
          </a:p>
          <a:p>
            <a:pPr lvl="1"/>
            <a:r>
              <a:rPr lang="en-US" sz="1800">
                <a:latin typeface="Times New Roman" panose="02020603050405020304" pitchFamily="18" charset="0"/>
                <a:cs typeface="Times New Roman" panose="02020603050405020304" pitchFamily="18" charset="0"/>
              </a:rPr>
              <a:t>Increased government revenue</a:t>
            </a:r>
            <a:endParaRPr lang="en-US" sz="18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2400">
                <a:latin typeface="Times New Roman" panose="02020603050405020304" pitchFamily="18" charset="0"/>
                <a:cs typeface="Times New Roman" panose="02020603050405020304" pitchFamily="18" charset="0"/>
                <a:sym typeface="+mn-ea"/>
              </a:rPr>
              <a:t>Role of Entrepreneurs in Economic Development</a:t>
            </a:r>
            <a:endParaRPr lang="en-US" sz="2400">
              <a:latin typeface="Times New Roman" panose="02020603050405020304" pitchFamily="18" charset="0"/>
              <a:cs typeface="Times New Roman" panose="02020603050405020304" pitchFamily="18" charset="0"/>
              <a:sym typeface="+mn-ea"/>
            </a:endParaRPr>
          </a:p>
        </p:txBody>
      </p:sp>
      <p:sp>
        <p:nvSpPr>
          <p:cNvPr id="3" name="Content Placeholder 2"/>
          <p:cNvSpPr>
            <a:spLocks noGrp="1"/>
          </p:cNvSpPr>
          <p:nvPr>
            <p:ph idx="1"/>
          </p:nvPr>
        </p:nvSpPr>
        <p:spPr>
          <a:xfrm>
            <a:off x="104140" y="1174750"/>
            <a:ext cx="8582660" cy="5546725"/>
          </a:xfrm>
        </p:spPr>
        <p:txBody>
          <a:bodyPr/>
          <a:p>
            <a:pPr marL="457200" indent="-457200">
              <a:buFont typeface="+mj-lt"/>
              <a:buAutoNum type="arabicPeriod"/>
            </a:pPr>
            <a:r>
              <a:rPr lang="en-US" sz="2400">
                <a:latin typeface="Times New Roman" panose="02020603050405020304" pitchFamily="18" charset="0"/>
                <a:cs typeface="Times New Roman" panose="02020603050405020304" pitchFamily="18" charset="0"/>
              </a:rPr>
              <a:t>Improvement in per capita Income/Wealth Generation</a:t>
            </a: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a:latin typeface="Times New Roman" panose="02020603050405020304" pitchFamily="18" charset="0"/>
                <a:cs typeface="Times New Roman" panose="02020603050405020304" pitchFamily="18" charset="0"/>
              </a:rPr>
              <a:t>Generation of Employment Opportunities </a:t>
            </a: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a:latin typeface="Times New Roman" panose="02020603050405020304" pitchFamily="18" charset="0"/>
                <a:cs typeface="Times New Roman" panose="02020603050405020304" pitchFamily="18" charset="0"/>
              </a:rPr>
              <a:t>Inspire others Towards Entrepreneurship</a:t>
            </a: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a:latin typeface="Times New Roman" panose="02020603050405020304" pitchFamily="18" charset="0"/>
                <a:cs typeface="Times New Roman" panose="02020603050405020304" pitchFamily="18" charset="0"/>
              </a:rPr>
              <a:t>Balanced Regional Development</a:t>
            </a: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a:latin typeface="Times New Roman" panose="02020603050405020304" pitchFamily="18" charset="0"/>
                <a:cs typeface="Times New Roman" panose="02020603050405020304" pitchFamily="18" charset="0"/>
              </a:rPr>
              <a:t>Enhance the Number of Enterprise </a:t>
            </a: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a:latin typeface="Times New Roman" panose="02020603050405020304" pitchFamily="18" charset="0"/>
                <a:cs typeface="Times New Roman" panose="02020603050405020304" pitchFamily="18" charset="0"/>
              </a:rPr>
              <a:t>Provide Diversity in Firms</a:t>
            </a: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a:latin typeface="Times New Roman" panose="02020603050405020304" pitchFamily="18" charset="0"/>
                <a:cs typeface="Times New Roman" panose="02020603050405020304" pitchFamily="18" charset="0"/>
              </a:rPr>
              <a:t>Economic Independence</a:t>
            </a: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a:latin typeface="Times New Roman" panose="02020603050405020304" pitchFamily="18" charset="0"/>
                <a:cs typeface="Times New Roman" panose="02020603050405020304" pitchFamily="18" charset="0"/>
              </a:rPr>
              <a:t>Combine Economic factors</a:t>
            </a: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a:latin typeface="Times New Roman" panose="02020603050405020304" pitchFamily="18" charset="0"/>
                <a:cs typeface="Times New Roman" panose="02020603050405020304" pitchFamily="18" charset="0"/>
              </a:rPr>
              <a:t>Provide Market efficiency</a:t>
            </a: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a:latin typeface="Times New Roman" panose="02020603050405020304" pitchFamily="18" charset="0"/>
                <a:cs typeface="Times New Roman" panose="02020603050405020304" pitchFamily="18" charset="0"/>
              </a:rPr>
              <a:t>Accepting Risk</a:t>
            </a: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a:latin typeface="Times New Roman" panose="02020603050405020304" pitchFamily="18" charset="0"/>
                <a:cs typeface="Times New Roman" panose="02020603050405020304" pitchFamily="18" charset="0"/>
              </a:rPr>
              <a:t>Maximize Investor’s Return</a:t>
            </a:r>
            <a:endParaRPr lang="en-US" sz="24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2800">
                <a:latin typeface="Times New Roman" panose="02020603050405020304" pitchFamily="18" charset="0"/>
                <a:cs typeface="Times New Roman" panose="02020603050405020304" pitchFamily="18" charset="0"/>
              </a:rPr>
              <a:t>1.6  Entrepreneurial Mindset</a:t>
            </a:r>
            <a:endParaRPr lang="en-US" sz="28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pPr algn="just"/>
            <a:r>
              <a:rPr lang="en-US" sz="2400">
                <a:latin typeface="Times New Roman" panose="02020603050405020304" pitchFamily="18" charset="0"/>
                <a:cs typeface="Times New Roman" panose="02020603050405020304" pitchFamily="18" charset="0"/>
              </a:rPr>
              <a:t>Entrepreneurial mindset refers to the thinking pattern that drives individuals to identify and pursue opportunities.</a:t>
            </a:r>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a:p>
            <a:pPr marL="0" indent="0" algn="just">
              <a:buNone/>
            </a:pPr>
            <a:r>
              <a:rPr lang="en-US" sz="2400" b="1">
                <a:latin typeface="Times New Roman" panose="02020603050405020304" pitchFamily="18" charset="0"/>
                <a:cs typeface="Times New Roman" panose="02020603050405020304" pitchFamily="18" charset="0"/>
              </a:rPr>
              <a:t>Who Becomes an Entrepreneur?</a:t>
            </a:r>
            <a:endParaRPr lang="en-US" sz="2400" b="1">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Anyone with the following characteristics can become an entrepreneur:</a:t>
            </a:r>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a:p>
            <a:pPr lvl="1" algn="just"/>
            <a:r>
              <a:rPr lang="en-US" sz="2100">
                <a:latin typeface="Times New Roman" panose="02020603050405020304" pitchFamily="18" charset="0"/>
                <a:cs typeface="Times New Roman" panose="02020603050405020304" pitchFamily="18" charset="0"/>
              </a:rPr>
              <a:t>The Young Professional</a:t>
            </a:r>
            <a:endParaRPr lang="en-US" sz="21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a:p>
            <a:pPr lvl="1" algn="just"/>
            <a:r>
              <a:rPr lang="en-US" sz="2100">
                <a:latin typeface="Times New Roman" panose="02020603050405020304" pitchFamily="18" charset="0"/>
                <a:cs typeface="Times New Roman" panose="02020603050405020304" pitchFamily="18" charset="0"/>
              </a:rPr>
              <a:t>The Inventor</a:t>
            </a:r>
            <a:endParaRPr lang="en-US" sz="21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a:p>
            <a:pPr lvl="1" algn="just"/>
            <a:r>
              <a:rPr lang="en-US" sz="2100">
                <a:latin typeface="Times New Roman" panose="02020603050405020304" pitchFamily="18" charset="0"/>
                <a:cs typeface="Times New Roman" panose="02020603050405020304" pitchFamily="18" charset="0"/>
              </a:rPr>
              <a:t>The Excluded</a:t>
            </a:r>
            <a:endParaRPr lang="en-US" sz="21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pPr algn="ctr"/>
            <a:r>
              <a:rPr lang="en-US" sz="2800">
                <a:latin typeface="Times New Roman" panose="02020603050405020304" pitchFamily="18" charset="0"/>
                <a:cs typeface="Times New Roman" panose="02020603050405020304" pitchFamily="18" charset="0"/>
              </a:rPr>
              <a:t>Qualities of an Entrepreneur</a:t>
            </a:r>
            <a:endParaRPr lang="en-US" sz="280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135890" y="989330"/>
            <a:ext cx="8550910" cy="5732145"/>
          </a:xfrm>
        </p:spPr>
        <p:txBody>
          <a:bodyPr/>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10" name="Text Box 9"/>
          <p:cNvSpPr txBox="1"/>
          <p:nvPr/>
        </p:nvSpPr>
        <p:spPr>
          <a:xfrm>
            <a:off x="277495" y="990600"/>
            <a:ext cx="8589645" cy="1198880"/>
          </a:xfrm>
          <a:prstGeom prst="rect">
            <a:avLst/>
          </a:prstGeom>
          <a:solidFill>
            <a:schemeClr val="accent2">
              <a:lumMod val="60000"/>
              <a:lumOff val="40000"/>
            </a:schemeClr>
          </a:solidFill>
        </p:spPr>
        <p:txBody>
          <a:bodyPr wrap="square" rtlCol="0">
            <a:spAutoFit/>
          </a:bodyPr>
          <a:p>
            <a:pPr marL="0" indent="0" algn="just">
              <a:buNone/>
            </a:pPr>
            <a:r>
              <a:rPr lang="en-US" sz="1800" b="1">
                <a:cs typeface="Times New Roman" panose="02020603050405020304" pitchFamily="18" charset="0"/>
                <a:sym typeface="+mn-ea"/>
              </a:rPr>
              <a:t>1)Opportunity-seeking: </a:t>
            </a:r>
            <a:r>
              <a:rPr lang="en-US" sz="1800">
                <a:cs typeface="Times New Roman" panose="02020603050405020304" pitchFamily="18" charset="0"/>
                <a:sym typeface="+mn-ea"/>
              </a:rPr>
              <a:t>An opportunity is a favorable set of circumstances that creates a need for a new product, service or business. It includes access to credit, working premises, education, trainings etc. An entrepreneur always seeks out and identifies opportunities. He/she seizes an opportunity and converts it into a realistic and achievable goal or plan.</a:t>
            </a:r>
            <a:endParaRPr lang="en-US" sz="1800">
              <a:cs typeface="Times New Roman" panose="02020603050405020304" pitchFamily="18" charset="0"/>
              <a:sym typeface="+mn-ea"/>
            </a:endParaRPr>
          </a:p>
        </p:txBody>
      </p:sp>
      <p:sp>
        <p:nvSpPr>
          <p:cNvPr id="12" name="Text Box 11"/>
          <p:cNvSpPr txBox="1"/>
          <p:nvPr/>
        </p:nvSpPr>
        <p:spPr>
          <a:xfrm>
            <a:off x="277495" y="2667000"/>
            <a:ext cx="8576945" cy="922020"/>
          </a:xfrm>
          <a:prstGeom prst="rect">
            <a:avLst/>
          </a:prstGeom>
          <a:solidFill>
            <a:schemeClr val="accent6">
              <a:lumMod val="20000"/>
              <a:lumOff val="80000"/>
            </a:schemeClr>
          </a:solidFill>
        </p:spPr>
        <p:txBody>
          <a:bodyPr wrap="square" rtlCol="0">
            <a:spAutoFit/>
          </a:bodyPr>
          <a:p>
            <a:pPr marL="0" algn="just">
              <a:buClrTx/>
              <a:buSzTx/>
              <a:buFontTx/>
              <a:buNone/>
            </a:pPr>
            <a:r>
              <a:rPr lang="en-US" sz="1800" b="1">
                <a:cs typeface="Times New Roman" panose="02020603050405020304" pitchFamily="18" charset="0"/>
                <a:sym typeface="+mn-ea"/>
              </a:rPr>
              <a:t>2)Persevering: </a:t>
            </a:r>
            <a:r>
              <a:rPr lang="en-US" sz="1800">
                <a:cs typeface="Times New Roman" panose="02020603050405020304" pitchFamily="18" charset="0"/>
                <a:sym typeface="+mn-ea"/>
              </a:rPr>
              <a:t>An entrepreneur always makes concerted efforts towards the successful completion of a goal. An entrepreneur perseveres and is undeterred by uncertainties, risks, obstacles, or difficulties which could challenge the achievement of the ultimate goal.</a:t>
            </a:r>
            <a:endParaRPr lang="en-US" sz="1800">
              <a:cs typeface="Times New Roman" panose="02020603050405020304" pitchFamily="18" charset="0"/>
              <a:sym typeface="+mn-ea"/>
            </a:endParaRPr>
          </a:p>
        </p:txBody>
      </p:sp>
      <p:sp>
        <p:nvSpPr>
          <p:cNvPr id="13" name="Text Box 12"/>
          <p:cNvSpPr txBox="1"/>
          <p:nvPr/>
        </p:nvSpPr>
        <p:spPr>
          <a:xfrm>
            <a:off x="277495" y="3962400"/>
            <a:ext cx="8682355" cy="2861310"/>
          </a:xfrm>
          <a:prstGeom prst="rect">
            <a:avLst/>
          </a:prstGeom>
          <a:solidFill>
            <a:schemeClr val="accent2">
              <a:lumMod val="60000"/>
              <a:lumOff val="40000"/>
            </a:schemeClr>
          </a:solidFill>
        </p:spPr>
        <p:txBody>
          <a:bodyPr wrap="square" rtlCol="0">
            <a:spAutoFit/>
          </a:bodyPr>
          <a:p>
            <a:pPr algn="just"/>
            <a:r>
              <a:rPr lang="en-US" sz="1800" b="1">
                <a:cs typeface="Times New Roman" panose="02020603050405020304" pitchFamily="18" charset="0"/>
                <a:sym typeface="+mn-ea"/>
              </a:rPr>
              <a:t>3)Risk Taking:</a:t>
            </a:r>
            <a:r>
              <a:rPr lang="en-US" sz="1800">
                <a:cs typeface="Times New Roman" panose="02020603050405020304" pitchFamily="18" charset="0"/>
                <a:sym typeface="+mn-ea"/>
              </a:rPr>
              <a:t> The best entrepreneurs tend to:-</a:t>
            </a:r>
            <a:endParaRPr lang="en-US" sz="1800">
              <a:cs typeface="Times New Roman" panose="02020603050405020304" pitchFamily="18" charset="0"/>
              <a:sym typeface="+mn-ea"/>
            </a:endParaRPr>
          </a:p>
          <a:p>
            <a:pPr algn="just">
              <a:buBlip>
                <a:blip r:embed="rId1"/>
              </a:buBlip>
            </a:pPr>
            <a:r>
              <a:rPr lang="en-US" sz="1800">
                <a:cs typeface="Times New Roman" panose="02020603050405020304" pitchFamily="18" charset="0"/>
                <a:sym typeface="+mn-ea"/>
              </a:rPr>
              <a:t>Set their own objectives where there is moderate risk of failure and take calculated risks</a:t>
            </a:r>
            <a:endParaRPr lang="en-US" sz="1800">
              <a:cs typeface="Times New Roman" panose="02020603050405020304" pitchFamily="18" charset="0"/>
              <a:sym typeface="+mn-ea"/>
            </a:endParaRPr>
          </a:p>
          <a:p>
            <a:pPr algn="just">
              <a:buBlip>
                <a:blip r:embed="rId1"/>
              </a:buBlip>
            </a:pPr>
            <a:r>
              <a:rPr lang="en-US" sz="1800">
                <a:cs typeface="Times New Roman" panose="02020603050405020304" pitchFamily="18" charset="0"/>
                <a:sym typeface="+mn-ea"/>
              </a:rPr>
              <a:t>Gain satisfaction from completing a job well</a:t>
            </a:r>
            <a:endParaRPr lang="en-US" sz="1800">
              <a:cs typeface="Times New Roman" panose="02020603050405020304" pitchFamily="18" charset="0"/>
              <a:sym typeface="+mn-ea"/>
            </a:endParaRPr>
          </a:p>
          <a:p>
            <a:pPr algn="just">
              <a:buBlip>
                <a:blip r:embed="rId1"/>
              </a:buBlip>
            </a:pPr>
            <a:r>
              <a:rPr lang="en-US" sz="1800">
                <a:cs typeface="Times New Roman" panose="02020603050405020304" pitchFamily="18" charset="0"/>
                <a:sym typeface="+mn-ea"/>
              </a:rPr>
              <a:t>Not be afraid of public opinion, skepticism</a:t>
            </a:r>
            <a:endParaRPr lang="en-US" sz="1800">
              <a:cs typeface="Times New Roman" panose="02020603050405020304" pitchFamily="18" charset="0"/>
              <a:sym typeface="+mn-ea"/>
            </a:endParaRPr>
          </a:p>
          <a:p>
            <a:pPr algn="just">
              <a:buBlip>
                <a:blip r:embed="rId1"/>
              </a:buBlip>
            </a:pPr>
            <a:r>
              <a:rPr lang="en-US" sz="1800">
                <a:cs typeface="Times New Roman" panose="02020603050405020304" pitchFamily="18" charset="0"/>
                <a:sym typeface="+mn-ea"/>
              </a:rPr>
              <a:t>Take responsibility for their own actions</a:t>
            </a:r>
            <a:endParaRPr lang="en-US" sz="1800">
              <a:cs typeface="Times New Roman" panose="02020603050405020304" pitchFamily="18" charset="0"/>
              <a:sym typeface="+mn-ea"/>
            </a:endParaRPr>
          </a:p>
          <a:p>
            <a:pPr algn="just">
              <a:buBlip>
                <a:blip r:embed="rId1"/>
              </a:buBlip>
            </a:pPr>
            <a:endParaRPr lang="en-US" sz="1800">
              <a:cs typeface="Times New Roman" panose="02020603050405020304" pitchFamily="18" charset="0"/>
              <a:sym typeface="+mn-ea"/>
            </a:endParaRPr>
          </a:p>
          <a:p>
            <a:pPr algn="just"/>
            <a:r>
              <a:rPr lang="en-US" sz="1800" b="1">
                <a:cs typeface="Times New Roman" panose="02020603050405020304" pitchFamily="18" charset="0"/>
                <a:sym typeface="+mn-ea"/>
              </a:rPr>
              <a:t>Importance of Risk-taking: </a:t>
            </a:r>
            <a:r>
              <a:rPr lang="en-US" sz="1800">
                <a:cs typeface="Times New Roman" panose="02020603050405020304" pitchFamily="18" charset="0"/>
                <a:sym typeface="+mn-ea"/>
              </a:rPr>
              <a:t> Build self confidence, Create a feeling of leadership, Create strong motivation to complete a job well</a:t>
            </a:r>
            <a:endParaRPr lang="en-US" sz="1800">
              <a:cs typeface="Times New Roman" panose="02020603050405020304" pitchFamily="18" charset="0"/>
              <a:sym typeface="+mn-ea"/>
            </a:endParaRPr>
          </a:p>
          <a:p>
            <a:pPr algn="just"/>
            <a:endParaRPr lang="en-US" sz="1800">
              <a:cs typeface="Times New Roman" panose="02020603050405020304" pitchFamily="18" charset="0"/>
              <a:sym typeface="+mn-ea"/>
            </a:endParaRPr>
          </a:p>
          <a:p>
            <a:pPr algn="just"/>
            <a:endParaRPr lang="en-US" sz="1800">
              <a:cs typeface="Times New Roman" panose="02020603050405020304" pitchFamily="18" charset="0"/>
              <a:sym typeface="+mn-ea"/>
            </a:endParaRPr>
          </a:p>
        </p:txBody>
      </p:sp>
      <p:sp>
        <p:nvSpPr>
          <p:cNvPr id="2" name="Footer Placeholder 1"/>
          <p:cNvSpPr>
            <a:spLocks noGrp="1"/>
          </p:cNvSpPr>
          <p:nvPr>
            <p:ph type="ftr" sz="quarter" idx="11"/>
          </p:nvPr>
        </p:nvSpPr>
        <p:spPr>
          <a:xfrm>
            <a:off x="3117850" y="6400800"/>
            <a:ext cx="2895600" cy="383540"/>
          </a:xfrm>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pPr algn="ctr"/>
            <a:r>
              <a:rPr lang="en-US" sz="2800">
                <a:latin typeface="Times New Roman" panose="02020603050405020304" pitchFamily="18" charset="0"/>
                <a:cs typeface="Times New Roman" panose="02020603050405020304" pitchFamily="18" charset="0"/>
              </a:rPr>
              <a:t>Qualities of an Entrepreneur</a:t>
            </a:r>
            <a:endParaRPr lang="en-US" sz="280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135890" y="989330"/>
            <a:ext cx="8550910" cy="5732145"/>
          </a:xfrm>
        </p:spPr>
        <p:txBody>
          <a:bodyPr/>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10" name="Text Box 9"/>
          <p:cNvSpPr txBox="1"/>
          <p:nvPr/>
        </p:nvSpPr>
        <p:spPr>
          <a:xfrm>
            <a:off x="277495" y="990600"/>
            <a:ext cx="8589645" cy="645160"/>
          </a:xfrm>
          <a:prstGeom prst="rect">
            <a:avLst/>
          </a:prstGeom>
          <a:solidFill>
            <a:schemeClr val="accent2">
              <a:lumMod val="60000"/>
              <a:lumOff val="40000"/>
            </a:schemeClr>
          </a:solidFill>
        </p:spPr>
        <p:txBody>
          <a:bodyPr wrap="square" rtlCol="0">
            <a:spAutoFit/>
          </a:bodyPr>
          <a:p>
            <a:pPr marL="0" indent="0" algn="just">
              <a:buNone/>
            </a:pPr>
            <a:r>
              <a:rPr lang="en-US" sz="1800" b="1">
                <a:cs typeface="Times New Roman" panose="02020603050405020304" pitchFamily="18" charset="0"/>
                <a:sym typeface="+mn-ea"/>
              </a:rPr>
              <a:t>4)Demanding for Efficiency and Quality</a:t>
            </a:r>
            <a:endParaRPr lang="en-US" sz="1800" b="1">
              <a:cs typeface="Times New Roman" panose="02020603050405020304" pitchFamily="18" charset="0"/>
              <a:sym typeface="+mn-ea"/>
            </a:endParaRPr>
          </a:p>
          <a:p>
            <a:pPr marL="0" indent="0" algn="just">
              <a:buNone/>
            </a:pPr>
            <a:r>
              <a:rPr lang="en-US" sz="1800" b="1">
                <a:cs typeface="Times New Roman" panose="02020603050405020304" pitchFamily="18" charset="0"/>
                <a:sym typeface="+mn-ea"/>
              </a:rPr>
              <a:t>Efficiency: </a:t>
            </a:r>
            <a:r>
              <a:rPr lang="en-US" sz="1800">
                <a:cs typeface="Times New Roman" panose="02020603050405020304" pitchFamily="18" charset="0"/>
                <a:sym typeface="+mn-ea"/>
              </a:rPr>
              <a:t>Being efficient means producing results with little wasted effort.</a:t>
            </a:r>
            <a:endParaRPr lang="en-US" sz="1800">
              <a:cs typeface="Times New Roman" panose="02020603050405020304" pitchFamily="18" charset="0"/>
              <a:sym typeface="+mn-ea"/>
            </a:endParaRPr>
          </a:p>
        </p:txBody>
      </p:sp>
      <p:sp>
        <p:nvSpPr>
          <p:cNvPr id="12" name="Text Box 11"/>
          <p:cNvSpPr txBox="1"/>
          <p:nvPr/>
        </p:nvSpPr>
        <p:spPr>
          <a:xfrm>
            <a:off x="277495" y="2133600"/>
            <a:ext cx="8576945" cy="922020"/>
          </a:xfrm>
          <a:prstGeom prst="rect">
            <a:avLst/>
          </a:prstGeom>
          <a:solidFill>
            <a:schemeClr val="accent6">
              <a:lumMod val="20000"/>
              <a:lumOff val="80000"/>
            </a:schemeClr>
          </a:solidFill>
        </p:spPr>
        <p:txBody>
          <a:bodyPr wrap="square" rtlCol="0">
            <a:spAutoFit/>
          </a:bodyPr>
          <a:p>
            <a:pPr marL="0" algn="just">
              <a:buClrTx/>
              <a:buSzTx/>
              <a:buFontTx/>
              <a:buNone/>
            </a:pPr>
            <a:r>
              <a:rPr lang="en-US" sz="1800" b="1">
                <a:cs typeface="Times New Roman" panose="02020603050405020304" pitchFamily="18" charset="0"/>
                <a:sym typeface="+mn-ea"/>
              </a:rPr>
              <a:t>5) Information-seeking: </a:t>
            </a:r>
            <a:r>
              <a:rPr lang="en-US" sz="1800">
                <a:cs typeface="Times New Roman" panose="02020603050405020304" pitchFamily="18" charset="0"/>
                <a:sym typeface="+mn-ea"/>
              </a:rPr>
              <a:t>Successful entrepreneurs do not rely on guesswork and do not rely on others for information. Instead, they spend time collecting information about their customers, competitors, suppliers, relevant technology and markets.</a:t>
            </a:r>
            <a:endParaRPr lang="en-US" sz="1800">
              <a:cs typeface="Times New Roman" panose="02020603050405020304" pitchFamily="18" charset="0"/>
              <a:sym typeface="+mn-ea"/>
            </a:endParaRPr>
          </a:p>
        </p:txBody>
      </p:sp>
      <p:sp>
        <p:nvSpPr>
          <p:cNvPr id="13" name="Text Box 12"/>
          <p:cNvSpPr txBox="1"/>
          <p:nvPr/>
        </p:nvSpPr>
        <p:spPr>
          <a:xfrm>
            <a:off x="184785" y="3276600"/>
            <a:ext cx="8682355" cy="3415030"/>
          </a:xfrm>
          <a:prstGeom prst="rect">
            <a:avLst/>
          </a:prstGeom>
          <a:solidFill>
            <a:schemeClr val="accent2">
              <a:lumMod val="60000"/>
              <a:lumOff val="40000"/>
            </a:schemeClr>
          </a:solidFill>
        </p:spPr>
        <p:txBody>
          <a:bodyPr wrap="square" rtlCol="0">
            <a:spAutoFit/>
          </a:bodyPr>
          <a:p>
            <a:pPr algn="just"/>
            <a:r>
              <a:rPr lang="en-US" sz="1800" b="1">
                <a:cs typeface="Times New Roman" panose="02020603050405020304" pitchFamily="18" charset="0"/>
                <a:sym typeface="+mn-ea"/>
              </a:rPr>
              <a:t>6)Goal Setting</a:t>
            </a:r>
            <a:endParaRPr lang="en-US" sz="1800" b="1">
              <a:cs typeface="Times New Roman" panose="02020603050405020304" pitchFamily="18" charset="0"/>
              <a:sym typeface="+mn-ea"/>
            </a:endParaRPr>
          </a:p>
          <a:p>
            <a:pPr algn="just"/>
            <a:r>
              <a:rPr lang="en-US" sz="1800">
                <a:cs typeface="Times New Roman" panose="02020603050405020304" pitchFamily="18" charset="0"/>
                <a:sym typeface="+mn-ea"/>
              </a:rPr>
              <a:t>A Goal - is a general direction, or long-term aim that you want to accomplish. It is not specific enough to be measured. It is large in scope, not necessarily time-bound, and is something that people strive for by meeting certain objectives which will hopefully add up to eventually achieving the goal.</a:t>
            </a:r>
            <a:endParaRPr lang="en-US" sz="1800">
              <a:cs typeface="Times New Roman" panose="02020603050405020304" pitchFamily="18" charset="0"/>
              <a:sym typeface="+mn-ea"/>
            </a:endParaRPr>
          </a:p>
          <a:p>
            <a:pPr algn="just"/>
            <a:endParaRPr lang="en-US" sz="1800">
              <a:cs typeface="Times New Roman" panose="02020603050405020304" pitchFamily="18" charset="0"/>
              <a:sym typeface="+mn-ea"/>
            </a:endParaRPr>
          </a:p>
          <a:p>
            <a:pPr algn="just"/>
            <a:r>
              <a:rPr lang="en-US" sz="1800" b="1">
                <a:cs typeface="Times New Roman" panose="02020603050405020304" pitchFamily="18" charset="0"/>
                <a:sym typeface="+mn-ea"/>
              </a:rPr>
              <a:t>Objectives -</a:t>
            </a:r>
            <a:r>
              <a:rPr lang="en-US" sz="1800">
                <a:cs typeface="Times New Roman" panose="02020603050405020304" pitchFamily="18" charset="0"/>
                <a:sym typeface="+mn-ea"/>
              </a:rPr>
              <a:t> are specific and measurable. They are concise and specific. Think of the word “object.” You can touch it, it’s there, it’s actual, and it’s finite.</a:t>
            </a:r>
            <a:endParaRPr lang="en-US" sz="1800">
              <a:cs typeface="Times New Roman" panose="02020603050405020304" pitchFamily="18" charset="0"/>
              <a:sym typeface="+mn-ea"/>
            </a:endParaRPr>
          </a:p>
          <a:p>
            <a:pPr algn="just"/>
            <a:endParaRPr lang="en-US" sz="1800">
              <a:cs typeface="Times New Roman" panose="02020603050405020304" pitchFamily="18" charset="0"/>
              <a:sym typeface="+mn-ea"/>
            </a:endParaRPr>
          </a:p>
          <a:p>
            <a:pPr algn="just"/>
            <a:r>
              <a:rPr lang="en-US" sz="1800">
                <a:cs typeface="Times New Roman" panose="02020603050405020304" pitchFamily="18" charset="0"/>
                <a:sym typeface="+mn-ea"/>
              </a:rPr>
              <a:t>An entrepreneur must have a goal and an objective which is specific, measurable, attainable relevant, and time bound (SMART).</a:t>
            </a:r>
            <a:endParaRPr lang="en-US" sz="1800">
              <a:cs typeface="Times New Roman" panose="02020603050405020304" pitchFamily="18" charset="0"/>
              <a:sym typeface="+mn-ea"/>
            </a:endParaRPr>
          </a:p>
          <a:p>
            <a:pPr algn="just"/>
            <a:endParaRPr lang="en-US" sz="1800">
              <a:cs typeface="Times New Roman" panose="02020603050405020304" pitchFamily="18" charset="0"/>
              <a:sym typeface="+mn-ea"/>
            </a:endParaRPr>
          </a:p>
        </p:txBody>
      </p:sp>
      <p:sp>
        <p:nvSpPr>
          <p:cNvPr id="2" name="Footer Placeholder 1"/>
          <p:cNvSpPr>
            <a:spLocks noGrp="1"/>
          </p:cNvSpPr>
          <p:nvPr>
            <p:ph type="ftr" sz="quarter" idx="11"/>
          </p:nvPr>
        </p:nvSpPr>
        <p:spPr>
          <a:xfrm>
            <a:off x="3124200" y="6391275"/>
            <a:ext cx="2895600" cy="330200"/>
          </a:xfrm>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pitchFamily="18" charset="0"/>
                <a:cs typeface="Times New Roman" panose="02020603050405020304" pitchFamily="18" charset="0"/>
              </a:rPr>
              <a:t>SMART </a:t>
            </a:r>
            <a:r>
              <a:rPr lang="en-US">
                <a:latin typeface="Times New Roman" panose="02020603050405020304" pitchFamily="18" charset="0"/>
                <a:cs typeface="Times New Roman" panose="02020603050405020304" pitchFamily="18" charset="0"/>
                <a:sym typeface="+mn-ea"/>
              </a:rPr>
              <a:t>Objectives </a:t>
            </a:r>
            <a:r>
              <a:rPr lang="en-US">
                <a:latin typeface="Times New Roman" panose="02020603050405020304" pitchFamily="18" charset="0"/>
                <a:cs typeface="Times New Roman" panose="02020603050405020304" pitchFamily="18" charset="0"/>
              </a:rPr>
              <a:t> </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211455" y="1174750"/>
            <a:ext cx="6089015" cy="4953000"/>
          </a:xfrm>
        </p:spPr>
        <p:txBody>
          <a:bodyPr/>
          <a:p>
            <a:pPr marL="457200" indent="-457200" algn="just">
              <a:buFont typeface="+mj-lt"/>
              <a:buAutoNum type="arabicPeriod"/>
            </a:pPr>
            <a:r>
              <a:rPr lang="en-US" sz="2000" b="1">
                <a:latin typeface="Times New Roman" panose="02020603050405020304" pitchFamily="18" charset="0"/>
                <a:cs typeface="Times New Roman" panose="02020603050405020304" pitchFamily="18" charset="0"/>
              </a:rPr>
              <a:t>Specific:</a:t>
            </a:r>
            <a:r>
              <a:rPr lang="en-US" sz="2000">
                <a:latin typeface="Times New Roman" panose="02020603050405020304" pitchFamily="18" charset="0"/>
                <a:cs typeface="Times New Roman" panose="02020603050405020304" pitchFamily="18" charset="0"/>
              </a:rPr>
              <a:t> Great goals are well-defined and focused. </a:t>
            </a:r>
            <a:endParaRPr lang="en-US" sz="200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b="1">
                <a:latin typeface="Times New Roman" panose="02020603050405020304" pitchFamily="18" charset="0"/>
                <a:cs typeface="Times New Roman" panose="02020603050405020304" pitchFamily="18" charset="0"/>
              </a:rPr>
              <a:t>Measurable:</a:t>
            </a:r>
            <a:r>
              <a:rPr lang="en-US" sz="2000">
                <a:latin typeface="Times New Roman" panose="02020603050405020304" pitchFamily="18" charset="0"/>
                <a:cs typeface="Times New Roman" panose="02020603050405020304" pitchFamily="18" charset="0"/>
              </a:rPr>
              <a:t> A goal without a measurable outcome is like a sports competition without a scoreboard or scorekeeper.</a:t>
            </a:r>
            <a:endParaRPr lang="en-US" sz="200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b="1">
                <a:latin typeface="Times New Roman" panose="02020603050405020304" pitchFamily="18" charset="0"/>
                <a:cs typeface="Times New Roman" panose="02020603050405020304" pitchFamily="18" charset="0"/>
              </a:rPr>
              <a:t>Attainable:</a:t>
            </a:r>
            <a:r>
              <a:rPr lang="en-US" sz="2000">
                <a:latin typeface="Times New Roman" panose="02020603050405020304" pitchFamily="18" charset="0"/>
                <a:cs typeface="Times New Roman" panose="02020603050405020304" pitchFamily="18" charset="0"/>
              </a:rPr>
              <a:t> Far too often, entrepreneurs can set goals which are beyond their reach. Dream big and aim for the stars but keep one foot firmly based in reality.</a:t>
            </a:r>
            <a:endParaRPr lang="en-US" sz="200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b="1">
                <a:latin typeface="Times New Roman" panose="02020603050405020304" pitchFamily="18" charset="0"/>
                <a:cs typeface="Times New Roman" panose="02020603050405020304" pitchFamily="18" charset="0"/>
              </a:rPr>
              <a:t>Relevant: </a:t>
            </a:r>
            <a:r>
              <a:rPr lang="en-US" sz="2000">
                <a:latin typeface="Times New Roman" panose="02020603050405020304" pitchFamily="18" charset="0"/>
                <a:cs typeface="Times New Roman" panose="02020603050405020304" pitchFamily="18" charset="0"/>
              </a:rPr>
              <a:t>Achievable business goals are based on the current conditions and realities of the business climate.</a:t>
            </a:r>
            <a:endParaRPr lang="en-US" sz="200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b="1">
                <a:latin typeface="Times New Roman" panose="02020603050405020304" pitchFamily="18" charset="0"/>
                <a:cs typeface="Times New Roman" panose="02020603050405020304" pitchFamily="18" charset="0"/>
              </a:rPr>
              <a:t>Time-Based:</a:t>
            </a:r>
            <a:r>
              <a:rPr lang="en-US" sz="2000">
                <a:latin typeface="Times New Roman" panose="02020603050405020304" pitchFamily="18" charset="0"/>
                <a:cs typeface="Times New Roman" panose="02020603050405020304" pitchFamily="18" charset="0"/>
              </a:rPr>
              <a:t> Business goals and objectives just don’t get done when there’s no time frame tied to the goal-setting process.</a:t>
            </a:r>
            <a:endParaRPr lang="en-US" sz="20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pic>
        <p:nvPicPr>
          <p:cNvPr id="5" name="Content Placeholder 4"/>
          <p:cNvPicPr>
            <a:picLocks noChangeAspect="1"/>
          </p:cNvPicPr>
          <p:nvPr>
            <p:ph sz="half" idx="2"/>
          </p:nvPr>
        </p:nvPicPr>
        <p:blipFill>
          <a:blip r:embed="rId1"/>
          <a:stretch>
            <a:fillRect/>
          </a:stretch>
        </p:blipFill>
        <p:spPr>
          <a:xfrm>
            <a:off x="6259830" y="1600200"/>
            <a:ext cx="2884170" cy="1381125"/>
          </a:xfrm>
          <a:prstGeom prst="rect">
            <a:avLst/>
          </a:prstGeom>
        </p:spPr>
      </p:pic>
      <p:sp>
        <p:nvSpPr>
          <p:cNvPr id="6" name="Footer Placeholder 5"/>
          <p:cNvSpPr>
            <a:spLocks noGrp="1"/>
          </p:cNvSpPr>
          <p:nvPr>
            <p:ph type="ftr" sz="quarter" idx="11"/>
          </p:nvPr>
        </p:nvSpPr>
        <p:spPr>
          <a:xfrm>
            <a:off x="3124200" y="6369685"/>
            <a:ext cx="2895600" cy="351790"/>
          </a:xfrm>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pPr algn="ctr"/>
            <a:r>
              <a:rPr lang="en-US" sz="2800">
                <a:latin typeface="Times New Roman" panose="02020603050405020304" pitchFamily="18" charset="0"/>
                <a:cs typeface="Times New Roman" panose="02020603050405020304" pitchFamily="18" charset="0"/>
              </a:rPr>
              <a:t>Qualities of an Entrepreneur</a:t>
            </a:r>
            <a:endParaRPr lang="en-US" sz="280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135890" y="989330"/>
            <a:ext cx="8550910" cy="5732145"/>
          </a:xfrm>
        </p:spPr>
        <p:txBody>
          <a:bodyPr/>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10" name="Text Box 9"/>
          <p:cNvSpPr txBox="1"/>
          <p:nvPr/>
        </p:nvSpPr>
        <p:spPr>
          <a:xfrm>
            <a:off x="277495" y="990600"/>
            <a:ext cx="8589645" cy="1198880"/>
          </a:xfrm>
          <a:prstGeom prst="rect">
            <a:avLst/>
          </a:prstGeom>
          <a:solidFill>
            <a:schemeClr val="accent2">
              <a:lumMod val="60000"/>
              <a:lumOff val="40000"/>
            </a:schemeClr>
          </a:solidFill>
        </p:spPr>
        <p:txBody>
          <a:bodyPr wrap="square" rtlCol="0">
            <a:spAutoFit/>
          </a:bodyPr>
          <a:p>
            <a:pPr marL="0" indent="0" algn="just">
              <a:buNone/>
            </a:pPr>
            <a:r>
              <a:rPr lang="en-US" sz="1800" b="1">
                <a:cs typeface="Times New Roman" panose="02020603050405020304" pitchFamily="18" charset="0"/>
                <a:sym typeface="+mn-ea"/>
              </a:rPr>
              <a:t>7)Planning:</a:t>
            </a:r>
            <a:r>
              <a:rPr lang="en-US" sz="1800">
                <a:cs typeface="Times New Roman" panose="02020603050405020304" pitchFamily="18" charset="0"/>
                <a:sym typeface="+mn-ea"/>
              </a:rPr>
              <a:t> Planning is making a decision about the future in terms of what to do, when to do, where to do, how to do, by whom to do and using what resources. An effective entrepreneur therefore usually plans his/her activities and accounts as best as they can for unexpected eventualities.</a:t>
            </a:r>
            <a:endParaRPr lang="en-US" sz="1800">
              <a:cs typeface="Times New Roman" panose="02020603050405020304" pitchFamily="18" charset="0"/>
              <a:sym typeface="+mn-ea"/>
            </a:endParaRPr>
          </a:p>
        </p:txBody>
      </p:sp>
      <p:sp>
        <p:nvSpPr>
          <p:cNvPr id="12" name="Text Box 11"/>
          <p:cNvSpPr txBox="1"/>
          <p:nvPr/>
        </p:nvSpPr>
        <p:spPr>
          <a:xfrm>
            <a:off x="277495" y="2667000"/>
            <a:ext cx="8576945" cy="1753235"/>
          </a:xfrm>
          <a:prstGeom prst="rect">
            <a:avLst/>
          </a:prstGeom>
          <a:solidFill>
            <a:schemeClr val="accent6">
              <a:lumMod val="20000"/>
              <a:lumOff val="80000"/>
            </a:schemeClr>
          </a:solidFill>
        </p:spPr>
        <p:txBody>
          <a:bodyPr wrap="square" rtlCol="0">
            <a:spAutoFit/>
          </a:bodyPr>
          <a:p>
            <a:pPr marL="0" algn="just">
              <a:buClrTx/>
              <a:buSzTx/>
              <a:buFontTx/>
              <a:buNone/>
            </a:pPr>
            <a:r>
              <a:rPr lang="en-US" sz="1800" b="1">
                <a:cs typeface="Times New Roman" panose="02020603050405020304" pitchFamily="18" charset="0"/>
                <a:sym typeface="+mn-ea"/>
              </a:rPr>
              <a:t>8)Persuasion and Networking</a:t>
            </a:r>
            <a:endParaRPr lang="en-US" sz="1800" b="1">
              <a:cs typeface="Times New Roman" panose="02020603050405020304" pitchFamily="18" charset="0"/>
              <a:sym typeface="+mn-ea"/>
            </a:endParaRPr>
          </a:p>
          <a:p>
            <a:pPr marL="0" algn="just">
              <a:buClrTx/>
              <a:buSzTx/>
              <a:buFontTx/>
              <a:buNone/>
            </a:pPr>
            <a:r>
              <a:rPr lang="en-US" sz="1800" b="1">
                <a:cs typeface="Times New Roman" panose="02020603050405020304" pitchFamily="18" charset="0"/>
                <a:sym typeface="+mn-ea"/>
              </a:rPr>
              <a:t>Persuasion </a:t>
            </a:r>
            <a:r>
              <a:rPr lang="en-US" sz="1800">
                <a:cs typeface="Times New Roman" panose="02020603050405020304" pitchFamily="18" charset="0"/>
                <a:sym typeface="+mn-ea"/>
              </a:rPr>
              <a:t>is a way of convincing someone to get something or make a decision in your favor. </a:t>
            </a:r>
            <a:endParaRPr lang="en-US" sz="1800">
              <a:cs typeface="Times New Roman" panose="02020603050405020304" pitchFamily="18" charset="0"/>
              <a:sym typeface="+mn-ea"/>
            </a:endParaRPr>
          </a:p>
          <a:p>
            <a:pPr marL="0" algn="just">
              <a:buClrTx/>
              <a:buSzTx/>
              <a:buFontTx/>
              <a:buNone/>
            </a:pPr>
            <a:endParaRPr lang="en-US" sz="1800">
              <a:cs typeface="Times New Roman" panose="02020603050405020304" pitchFamily="18" charset="0"/>
              <a:sym typeface="+mn-ea"/>
            </a:endParaRPr>
          </a:p>
          <a:p>
            <a:pPr marL="0" algn="just">
              <a:buClrTx/>
              <a:buSzTx/>
              <a:buFontTx/>
              <a:buNone/>
            </a:pPr>
            <a:r>
              <a:rPr lang="en-US" sz="1800" b="1">
                <a:cs typeface="Times New Roman" panose="02020603050405020304" pitchFamily="18" charset="0"/>
                <a:sym typeface="+mn-ea"/>
              </a:rPr>
              <a:t>Networking</a:t>
            </a:r>
            <a:r>
              <a:rPr lang="en-US" sz="1800">
                <a:cs typeface="Times New Roman" panose="02020603050405020304" pitchFamily="18" charset="0"/>
                <a:sym typeface="+mn-ea"/>
              </a:rPr>
              <a:t> is an extended group of people with similar interests or concerns who interact and remain in informal contact for mutual assistance or support.</a:t>
            </a:r>
            <a:endParaRPr lang="en-US" sz="1800">
              <a:cs typeface="Times New Roman" panose="02020603050405020304" pitchFamily="18" charset="0"/>
              <a:sym typeface="+mn-ea"/>
            </a:endParaRPr>
          </a:p>
        </p:txBody>
      </p:sp>
      <p:sp>
        <p:nvSpPr>
          <p:cNvPr id="13" name="Text Box 12"/>
          <p:cNvSpPr txBox="1"/>
          <p:nvPr/>
        </p:nvSpPr>
        <p:spPr>
          <a:xfrm>
            <a:off x="277495" y="4648200"/>
            <a:ext cx="8533765" cy="1753235"/>
          </a:xfrm>
          <a:prstGeom prst="rect">
            <a:avLst/>
          </a:prstGeom>
          <a:solidFill>
            <a:schemeClr val="accent2">
              <a:lumMod val="60000"/>
              <a:lumOff val="40000"/>
            </a:schemeClr>
          </a:solidFill>
        </p:spPr>
        <p:txBody>
          <a:bodyPr wrap="square" rtlCol="0">
            <a:spAutoFit/>
          </a:bodyPr>
          <a:p>
            <a:pPr algn="just"/>
            <a:endParaRPr lang="en-US" sz="1800">
              <a:cs typeface="Times New Roman" panose="02020603050405020304" pitchFamily="18" charset="0"/>
              <a:sym typeface="+mn-ea"/>
            </a:endParaRPr>
          </a:p>
          <a:p>
            <a:pPr algn="just"/>
            <a:r>
              <a:rPr lang="en-US" sz="1800" b="1">
                <a:cs typeface="Times New Roman" panose="02020603050405020304" pitchFamily="18" charset="0"/>
                <a:sym typeface="+mn-ea"/>
              </a:rPr>
              <a:t>9) Building Self-confidence:</a:t>
            </a:r>
            <a:r>
              <a:rPr lang="en-US" sz="1800">
                <a:cs typeface="Times New Roman" panose="02020603050405020304" pitchFamily="18" charset="0"/>
                <a:sym typeface="+mn-ea"/>
              </a:rPr>
              <a:t> Self-confidence is the state of being certain that a chosen course of action is the best or most effective given the circumstances. Confidence can be described as a subjective, emotional state of mind, but is also represented statistically as a confidence level within which one may be certain that a hypothesis will either be rejected or deemed plausible. </a:t>
            </a:r>
            <a:endParaRPr lang="en-US" sz="1800">
              <a:cs typeface="Times New Roman" panose="02020603050405020304" pitchFamily="18" charset="0"/>
              <a:sym typeface="+mn-ea"/>
            </a:endParaRPr>
          </a:p>
        </p:txBody>
      </p:sp>
      <p:sp>
        <p:nvSpPr>
          <p:cNvPr id="2" name="Footer Placeholder 1"/>
          <p:cNvSpPr>
            <a:spLocks noGrp="1"/>
          </p:cNvSpPr>
          <p:nvPr>
            <p:ph type="ftr" sz="quarter" idx="11"/>
          </p:nvPr>
        </p:nvSpPr>
        <p:spPr>
          <a:xfrm>
            <a:off x="3096895" y="6477000"/>
            <a:ext cx="2895600" cy="296545"/>
          </a:xfrm>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pPr algn="ctr"/>
            <a:r>
              <a:rPr lang="en-US" sz="2800">
                <a:latin typeface="Times New Roman" panose="02020603050405020304" pitchFamily="18" charset="0"/>
                <a:cs typeface="Times New Roman" panose="02020603050405020304" pitchFamily="18" charset="0"/>
              </a:rPr>
              <a:t>Qualities of an Entrepreneur</a:t>
            </a:r>
            <a:endParaRPr lang="en-US" sz="280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135890" y="989330"/>
            <a:ext cx="8550910" cy="5732145"/>
          </a:xfrm>
        </p:spPr>
        <p:txBody>
          <a:bodyPr/>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10" name="Text Box 9"/>
          <p:cNvSpPr txBox="1"/>
          <p:nvPr/>
        </p:nvSpPr>
        <p:spPr>
          <a:xfrm>
            <a:off x="277495" y="990600"/>
            <a:ext cx="8589645" cy="922020"/>
          </a:xfrm>
          <a:prstGeom prst="rect">
            <a:avLst/>
          </a:prstGeom>
          <a:solidFill>
            <a:schemeClr val="accent2">
              <a:lumMod val="60000"/>
              <a:lumOff val="40000"/>
            </a:schemeClr>
          </a:solidFill>
        </p:spPr>
        <p:txBody>
          <a:bodyPr wrap="square" rtlCol="0">
            <a:spAutoFit/>
          </a:bodyPr>
          <a:p>
            <a:pPr marL="0" indent="0" algn="just">
              <a:buNone/>
            </a:pPr>
            <a:r>
              <a:rPr lang="en-US" sz="1800" b="1">
                <a:cs typeface="Times New Roman" panose="02020603050405020304" pitchFamily="18" charset="0"/>
                <a:sym typeface="+mn-ea"/>
              </a:rPr>
              <a:t>10)Listening to Others</a:t>
            </a:r>
            <a:r>
              <a:rPr lang="en-US" sz="1800">
                <a:cs typeface="Times New Roman" panose="02020603050405020304" pitchFamily="18" charset="0"/>
                <a:sym typeface="+mn-ea"/>
              </a:rPr>
              <a:t>: An entrepreneur does not simply impose his/her idea on others. Rather, he/she listens to other people in their sphere of influence, analyses their input in line with his/her own thinking and makes an informed decision.</a:t>
            </a:r>
            <a:endParaRPr lang="en-US" sz="1800">
              <a:cs typeface="Times New Roman" panose="02020603050405020304" pitchFamily="18" charset="0"/>
              <a:sym typeface="+mn-ea"/>
            </a:endParaRPr>
          </a:p>
        </p:txBody>
      </p:sp>
      <p:sp>
        <p:nvSpPr>
          <p:cNvPr id="12" name="Text Box 11"/>
          <p:cNvSpPr txBox="1"/>
          <p:nvPr/>
        </p:nvSpPr>
        <p:spPr>
          <a:xfrm>
            <a:off x="277495" y="2667000"/>
            <a:ext cx="8576945" cy="922020"/>
          </a:xfrm>
          <a:prstGeom prst="rect">
            <a:avLst/>
          </a:prstGeom>
          <a:solidFill>
            <a:schemeClr val="accent6">
              <a:lumMod val="20000"/>
              <a:lumOff val="80000"/>
            </a:schemeClr>
          </a:solidFill>
        </p:spPr>
        <p:txBody>
          <a:bodyPr wrap="square" rtlCol="0">
            <a:spAutoFit/>
          </a:bodyPr>
          <a:p>
            <a:pPr marL="0" algn="just">
              <a:buClrTx/>
              <a:buSzTx/>
              <a:buFontTx/>
              <a:buNone/>
            </a:pPr>
            <a:r>
              <a:rPr lang="en-US" sz="1800" b="1">
                <a:cs typeface="Times New Roman" panose="02020603050405020304" pitchFamily="18" charset="0"/>
                <a:sym typeface="+mn-ea"/>
              </a:rPr>
              <a:t>11)Demonstrating Leadership:</a:t>
            </a:r>
            <a:r>
              <a:rPr lang="en-US" sz="1800">
                <a:cs typeface="Times New Roman" panose="02020603050405020304" pitchFamily="18" charset="0"/>
                <a:sym typeface="+mn-ea"/>
              </a:rPr>
              <a:t> An entrepreneur does not only do things by him/herself, but also gets things done through others. Entrepreneurs inspire, encourage and lead others to undertake the given duties in time.</a:t>
            </a:r>
            <a:endParaRPr lang="en-US" sz="1800">
              <a:cs typeface="Times New Roman" panose="02020603050405020304" pitchFamily="18" charset="0"/>
              <a:sym typeface="+mn-ea"/>
            </a:endParaRPr>
          </a:p>
        </p:txBody>
      </p:sp>
      <p:sp>
        <p:nvSpPr>
          <p:cNvPr id="2" name="Footer Placeholder 1"/>
          <p:cNvSpPr>
            <a:spLocks noGrp="1"/>
          </p:cNvSpPr>
          <p:nvPr>
            <p:ph type="ftr" sz="quarter" idx="11"/>
          </p:nvPr>
        </p:nvSpPr>
        <p:spPr>
          <a:xfrm>
            <a:off x="3124200" y="6400800"/>
            <a:ext cx="2895600" cy="340995"/>
          </a:xfrm>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pitchFamily="18" charset="0"/>
                <a:cs typeface="Times New Roman" panose="02020603050405020304" pitchFamily="18" charset="0"/>
              </a:rPr>
              <a:t>Entrepreneurial Skills</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72720" y="1174750"/>
            <a:ext cx="8815705" cy="5227320"/>
          </a:xfrm>
        </p:spPr>
        <p:txBody>
          <a:bodyPr/>
          <a:p>
            <a:pPr algn="just"/>
            <a:r>
              <a:rPr lang="en-US" sz="2400">
                <a:latin typeface="Times New Roman" panose="02020603050405020304" pitchFamily="18" charset="0"/>
                <a:cs typeface="Times New Roman" panose="02020603050405020304" pitchFamily="18" charset="0"/>
              </a:rPr>
              <a:t>A skill is knowledge demonstrated through action.</a:t>
            </a:r>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It is the ability to perform in a certain way.</a:t>
            </a:r>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An entrepreneur has a good business idea and turns it into reality.</a:t>
            </a:r>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Turning an idea into reality calls upon two sorts of skills, these are:</a:t>
            </a:r>
            <a:endParaRPr lang="en-US" sz="2400">
              <a:latin typeface="Times New Roman" panose="02020603050405020304" pitchFamily="18" charset="0"/>
              <a:cs typeface="Times New Roman" panose="02020603050405020304" pitchFamily="18" charset="0"/>
            </a:endParaRPr>
          </a:p>
          <a:p>
            <a:pPr marL="1485900" lvl="2" indent="-571500" algn="just" defTabSz="0">
              <a:buFont typeface="+mj-lt"/>
              <a:buAutoNum type="romanUcPeriod"/>
              <a:tabLst>
                <a:tab pos="1371600" algn="l"/>
              </a:tabLst>
            </a:pPr>
            <a:r>
              <a:rPr lang="en-US" sz="1800">
                <a:latin typeface="Times New Roman" panose="02020603050405020304" pitchFamily="18" charset="0"/>
                <a:cs typeface="Times New Roman" panose="02020603050405020304" pitchFamily="18" charset="0"/>
              </a:rPr>
              <a:t>General management skills and</a:t>
            </a:r>
            <a:endParaRPr lang="en-US" sz="1800">
              <a:latin typeface="Times New Roman" panose="02020603050405020304" pitchFamily="18" charset="0"/>
              <a:cs typeface="Times New Roman" panose="02020603050405020304" pitchFamily="18" charset="0"/>
            </a:endParaRPr>
          </a:p>
          <a:p>
            <a:pPr marL="1428750" lvl="2" indent="-514350" algn="just">
              <a:buFont typeface="+mj-lt"/>
              <a:buAutoNum type="romanUcPeriod"/>
            </a:pPr>
            <a:r>
              <a:rPr lang="en-US" sz="1800">
                <a:latin typeface="Times New Roman" panose="02020603050405020304" pitchFamily="18" charset="0"/>
                <a:cs typeface="Times New Roman" panose="02020603050405020304" pitchFamily="18" charset="0"/>
              </a:rPr>
              <a:t> People management skills</a:t>
            </a:r>
            <a:endParaRPr lang="en-US" sz="18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5" name="Footer Placeholder 4"/>
          <p:cNvSpPr>
            <a:spLocks noGrp="1"/>
          </p:cNvSpPr>
          <p:nvPr>
            <p:ph type="ftr" sz="quarter" idx="11"/>
          </p:nvPr>
        </p:nvSpPr>
        <p:spPr>
          <a:xfrm>
            <a:off x="3124200" y="6466205"/>
            <a:ext cx="2895600" cy="391795"/>
          </a:xfrm>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4800" baseline="-25000">
                <a:latin typeface="Times New Roman" panose="02020603050405020304" pitchFamily="18" charset="0"/>
                <a:cs typeface="Times New Roman" panose="02020603050405020304" pitchFamily="18" charset="0"/>
              </a:rPr>
              <a:t>Chapter Learning Outcomes</a:t>
            </a:r>
            <a:endParaRPr lang="en-US" sz="4800" baseline="-250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2555" y="1174750"/>
            <a:ext cx="8886825" cy="5530850"/>
          </a:xfrm>
        </p:spPr>
        <p:txBody>
          <a:bodyPr/>
          <a:p>
            <a:pPr marL="0" indent="0" algn="just">
              <a:buNone/>
            </a:pPr>
            <a:r>
              <a:rPr lang="en-US" sz="2400" b="1">
                <a:latin typeface="Times New Roman" panose="02020603050405020304" pitchFamily="18" charset="0"/>
                <a:cs typeface="Times New Roman" panose="02020603050405020304" pitchFamily="18" charset="0"/>
              </a:rPr>
              <a:t>After completing this chapter, students should be able to:</a:t>
            </a:r>
            <a:endParaRPr lang="en-US" sz="2400" b="1">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US" sz="2400">
                <a:latin typeface="Times New Roman" panose="02020603050405020304" pitchFamily="18" charset="0"/>
                <a:cs typeface="Times New Roman" panose="02020603050405020304" pitchFamily="18" charset="0"/>
              </a:rPr>
              <a:t>Define the term entrepreneurship and entrepreneur</a:t>
            </a:r>
            <a:endParaRPr lang="en-US" sz="240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US" sz="2400">
                <a:latin typeface="Times New Roman" panose="02020603050405020304" pitchFamily="18" charset="0"/>
                <a:cs typeface="Times New Roman" panose="02020603050405020304" pitchFamily="18" charset="0"/>
              </a:rPr>
              <a:t>Identify types of entrepreneur</a:t>
            </a:r>
            <a:endParaRPr lang="en-US" sz="240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US" sz="2400">
                <a:latin typeface="Times New Roman" panose="02020603050405020304" pitchFamily="18" charset="0"/>
                <a:cs typeface="Times New Roman" panose="02020603050405020304" pitchFamily="18" charset="0"/>
              </a:rPr>
              <a:t>Recognize the role of entrepreneurship in the economy</a:t>
            </a:r>
            <a:endParaRPr lang="en-US" sz="240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US" sz="2400">
                <a:latin typeface="Times New Roman" panose="02020603050405020304" pitchFamily="18" charset="0"/>
                <a:cs typeface="Times New Roman" panose="02020603050405020304" pitchFamily="18" charset="0"/>
              </a:rPr>
              <a:t>Analyze the entrepreneurial competences</a:t>
            </a:r>
            <a:endParaRPr lang="en-US" sz="240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US" sz="2400">
                <a:latin typeface="Times New Roman" panose="02020603050405020304" pitchFamily="18" charset="0"/>
                <a:cs typeface="Times New Roman" panose="02020603050405020304" pitchFamily="18" charset="0"/>
              </a:rPr>
              <a:t>Understand creativity and innovation</a:t>
            </a:r>
            <a:endParaRPr lang="en-US" sz="24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pitchFamily="18" charset="0"/>
                <a:cs typeface="Times New Roman" panose="02020603050405020304" pitchFamily="18" charset="0"/>
                <a:sym typeface="+mn-ea"/>
              </a:rPr>
              <a:t>General Management Skills:</a:t>
            </a:r>
            <a:endParaRPr lang="en-US">
              <a:latin typeface="Times New Roman" panose="02020603050405020304" pitchFamily="18" charset="0"/>
              <a:cs typeface="Times New Roman" panose="02020603050405020304" pitchFamily="18" charset="0"/>
              <a:sym typeface="+mn-ea"/>
            </a:endParaRPr>
          </a:p>
        </p:txBody>
      </p:sp>
      <p:sp>
        <p:nvSpPr>
          <p:cNvPr id="3" name="Content Placeholder 2"/>
          <p:cNvSpPr>
            <a:spLocks noGrp="1"/>
          </p:cNvSpPr>
          <p:nvPr>
            <p:ph idx="1"/>
          </p:nvPr>
        </p:nvSpPr>
        <p:spPr>
          <a:xfrm>
            <a:off x="234315" y="1174750"/>
            <a:ext cx="8452485" cy="4953000"/>
          </a:xfrm>
        </p:spPr>
        <p:txBody>
          <a:bodyPr/>
          <a:p>
            <a:r>
              <a:rPr lang="en-US" sz="2100">
                <a:latin typeface="Times New Roman" panose="02020603050405020304" pitchFamily="18" charset="0"/>
                <a:cs typeface="Times New Roman" panose="02020603050405020304" pitchFamily="18" charset="0"/>
              </a:rPr>
              <a:t>Strategy Skills</a:t>
            </a:r>
            <a:endParaRPr lang="en-US" sz="21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Planning Skills</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Marketing Skills</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Financial Skills</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Project Management Skills </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Time Management Skills </a:t>
            </a:r>
            <a:endParaRPr lang="en-US" sz="24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pitchFamily="18" charset="0"/>
                <a:cs typeface="Times New Roman" panose="02020603050405020304" pitchFamily="18" charset="0"/>
              </a:rPr>
              <a:t>People Management Skills:</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r>
              <a:rPr lang="en-US" sz="2400">
                <a:latin typeface="Times New Roman" panose="02020603050405020304" pitchFamily="18" charset="0"/>
                <a:cs typeface="Times New Roman" panose="02020603050405020304" pitchFamily="18" charset="0"/>
              </a:rPr>
              <a:t>Communication Skills</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Leadership Skills </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Motivation Skills</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Delegation Skills</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Negotiation Skills </a:t>
            </a:r>
            <a:endParaRPr lang="en-US" sz="24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pitchFamily="18" charset="0"/>
                <a:cs typeface="Times New Roman" panose="02020603050405020304" pitchFamily="18" charset="0"/>
              </a:rPr>
              <a:t>Fig1.1: entrepreneurial skills</a:t>
            </a:r>
            <a:endParaRPr lang="en-US">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pic>
        <p:nvPicPr>
          <p:cNvPr id="5" name="Content Placeholder 4"/>
          <p:cNvPicPr>
            <a:picLocks noChangeAspect="1"/>
          </p:cNvPicPr>
          <p:nvPr>
            <p:ph idx="1"/>
          </p:nvPr>
        </p:nvPicPr>
        <p:blipFill>
          <a:blip r:embed="rId1"/>
          <a:stretch>
            <a:fillRect/>
          </a:stretch>
        </p:blipFill>
        <p:spPr>
          <a:xfrm>
            <a:off x="436880" y="1371600"/>
            <a:ext cx="8270240" cy="4371340"/>
          </a:xfrm>
          <a:prstGeom prst="rect">
            <a:avLst/>
          </a:prstGeom>
        </p:spPr>
      </p:pic>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pitchFamily="18" charset="0"/>
                <a:cs typeface="Times New Roman" panose="02020603050405020304" pitchFamily="18" charset="0"/>
              </a:rPr>
              <a:t>The Entrepreneurial Tasks</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pPr marL="457200" indent="-457200">
              <a:buFont typeface="+mj-lt"/>
              <a:buAutoNum type="arabicPeriod"/>
            </a:pPr>
            <a:r>
              <a:rPr lang="en-US" sz="2400">
                <a:latin typeface="Times New Roman" panose="02020603050405020304" pitchFamily="18" charset="0"/>
                <a:cs typeface="Times New Roman" panose="02020603050405020304" pitchFamily="18" charset="0"/>
              </a:rPr>
              <a:t>Owning Organizations:</a:t>
            </a: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a:latin typeface="Times New Roman" panose="02020603050405020304" pitchFamily="18" charset="0"/>
                <a:cs typeface="Times New Roman" panose="02020603050405020304" pitchFamily="18" charset="0"/>
              </a:rPr>
              <a:t>Founding New Organizations:</a:t>
            </a: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a:latin typeface="Times New Roman" panose="02020603050405020304" pitchFamily="18" charset="0"/>
                <a:cs typeface="Times New Roman" panose="02020603050405020304" pitchFamily="18" charset="0"/>
              </a:rPr>
              <a:t>Bringing Innovations to Market</a:t>
            </a: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a:latin typeface="Times New Roman" panose="02020603050405020304" pitchFamily="18" charset="0"/>
                <a:cs typeface="Times New Roman" panose="02020603050405020304" pitchFamily="18" charset="0"/>
              </a:rPr>
              <a:t>Identification of Market Opportunity</a:t>
            </a: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a:latin typeface="Times New Roman" panose="02020603050405020304" pitchFamily="18" charset="0"/>
                <a:cs typeface="Times New Roman" panose="02020603050405020304" pitchFamily="18" charset="0"/>
              </a:rPr>
              <a:t>Application of Expertise</a:t>
            </a: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a:latin typeface="Times New Roman" panose="02020603050405020304" pitchFamily="18" charset="0"/>
                <a:cs typeface="Times New Roman" panose="02020603050405020304" pitchFamily="18" charset="0"/>
              </a:rPr>
              <a:t>Provision of leadership</a:t>
            </a: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a:latin typeface="Times New Roman" panose="02020603050405020304" pitchFamily="18" charset="0"/>
                <a:cs typeface="Times New Roman" panose="02020603050405020304" pitchFamily="18" charset="0"/>
              </a:rPr>
              <a:t>The entrepreneur as manager</a:t>
            </a:r>
            <a:endParaRPr lang="en-US" sz="24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pitchFamily="18" charset="0"/>
                <a:cs typeface="Times New Roman" panose="02020603050405020304" pitchFamily="18" charset="0"/>
              </a:rPr>
              <a:t>Wealth of the Entrepreneur</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457200" y="1174750"/>
            <a:ext cx="5293995" cy="4953000"/>
          </a:xfrm>
        </p:spPr>
        <p:txBody>
          <a:bodyPr/>
          <a:p>
            <a:r>
              <a:rPr lang="en-US" sz="2400" b="1">
                <a:latin typeface="Times New Roman" panose="02020603050405020304" pitchFamily="18" charset="0"/>
                <a:cs typeface="Times New Roman" panose="02020603050405020304" pitchFamily="18" charset="0"/>
              </a:rPr>
              <a:t>Wealth</a:t>
            </a:r>
            <a:r>
              <a:rPr lang="en-US" sz="2400">
                <a:latin typeface="Times New Roman" panose="02020603050405020304" pitchFamily="18" charset="0"/>
                <a:cs typeface="Times New Roman" panose="02020603050405020304" pitchFamily="18" charset="0"/>
              </a:rPr>
              <a:t> is money and anything that money can buy. It includes money, knowledge and assets of the entrepreneur.</a:t>
            </a:r>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r>
              <a:rPr lang="en-US" sz="2400" b="1">
                <a:latin typeface="Times New Roman" panose="02020603050405020304" pitchFamily="18" charset="0"/>
                <a:cs typeface="Times New Roman" panose="02020603050405020304" pitchFamily="18" charset="0"/>
              </a:rPr>
              <a:t>Who Benefits from the entrepreneur’s Wealth?</a:t>
            </a:r>
            <a:endParaRPr lang="en-US" sz="2400" b="1">
              <a:latin typeface="Times New Roman" panose="02020603050405020304" pitchFamily="18" charset="0"/>
              <a:cs typeface="Times New Roman" panose="02020603050405020304" pitchFamily="18" charset="0"/>
            </a:endParaRPr>
          </a:p>
          <a:p>
            <a:pPr lvl="1">
              <a:buFont typeface="Wingdings" panose="05000000000000000000" charset="0"/>
              <a:buChar char="§"/>
            </a:pPr>
            <a:r>
              <a:rPr lang="en-US" sz="2100">
                <a:latin typeface="Times New Roman" panose="02020603050405020304" pitchFamily="18" charset="0"/>
                <a:cs typeface="Times New Roman" panose="02020603050405020304" pitchFamily="18" charset="0"/>
              </a:rPr>
              <a:t>Employees:</a:t>
            </a:r>
            <a:endParaRPr lang="en-US" sz="2100">
              <a:latin typeface="Times New Roman" panose="02020603050405020304" pitchFamily="18" charset="0"/>
              <a:cs typeface="Times New Roman" panose="02020603050405020304" pitchFamily="18" charset="0"/>
            </a:endParaRPr>
          </a:p>
          <a:p>
            <a:pPr lvl="1">
              <a:buFont typeface="Wingdings" panose="05000000000000000000" charset="0"/>
              <a:buChar char="§"/>
            </a:pPr>
            <a:r>
              <a:rPr lang="en-US" sz="2100">
                <a:latin typeface="Times New Roman" panose="02020603050405020304" pitchFamily="18" charset="0"/>
                <a:cs typeface="Times New Roman" panose="02020603050405020304" pitchFamily="18" charset="0"/>
              </a:rPr>
              <a:t>Investors:</a:t>
            </a:r>
            <a:endParaRPr lang="en-US" sz="2100">
              <a:latin typeface="Times New Roman" panose="02020603050405020304" pitchFamily="18" charset="0"/>
              <a:cs typeface="Times New Roman" panose="02020603050405020304" pitchFamily="18" charset="0"/>
            </a:endParaRPr>
          </a:p>
          <a:p>
            <a:pPr lvl="1">
              <a:buFont typeface="Wingdings" panose="05000000000000000000" charset="0"/>
              <a:buChar char="§"/>
            </a:pPr>
            <a:r>
              <a:rPr lang="en-US" sz="2100">
                <a:latin typeface="Times New Roman" panose="02020603050405020304" pitchFamily="18" charset="0"/>
                <a:cs typeface="Times New Roman" panose="02020603050405020304" pitchFamily="18" charset="0"/>
              </a:rPr>
              <a:t>Supplier</a:t>
            </a:r>
            <a:endParaRPr lang="en-US" sz="2100">
              <a:latin typeface="Times New Roman" panose="02020603050405020304" pitchFamily="18" charset="0"/>
              <a:cs typeface="Times New Roman" panose="02020603050405020304" pitchFamily="18" charset="0"/>
            </a:endParaRPr>
          </a:p>
          <a:p>
            <a:pPr lvl="1">
              <a:buFont typeface="Wingdings" panose="05000000000000000000" charset="0"/>
              <a:buChar char="§"/>
            </a:pPr>
            <a:r>
              <a:rPr lang="en-US" sz="2100">
                <a:latin typeface="Times New Roman" panose="02020603050405020304" pitchFamily="18" charset="0"/>
                <a:cs typeface="Times New Roman" panose="02020603050405020304" pitchFamily="18" charset="0"/>
              </a:rPr>
              <a:t>Customers</a:t>
            </a:r>
            <a:endParaRPr lang="en-US" sz="2100">
              <a:latin typeface="Times New Roman" panose="02020603050405020304" pitchFamily="18" charset="0"/>
              <a:cs typeface="Times New Roman" panose="02020603050405020304" pitchFamily="18" charset="0"/>
            </a:endParaRPr>
          </a:p>
          <a:p>
            <a:pPr lvl="1">
              <a:buFont typeface="Wingdings" panose="05000000000000000000" charset="0"/>
              <a:buChar char="§"/>
            </a:pPr>
            <a:r>
              <a:rPr lang="en-US" sz="2100">
                <a:latin typeface="Times New Roman" panose="02020603050405020304" pitchFamily="18" charset="0"/>
                <a:cs typeface="Times New Roman" panose="02020603050405020304" pitchFamily="18" charset="0"/>
              </a:rPr>
              <a:t>The local community</a:t>
            </a:r>
            <a:endParaRPr lang="en-US" sz="2100">
              <a:latin typeface="Times New Roman" panose="02020603050405020304" pitchFamily="18" charset="0"/>
              <a:cs typeface="Times New Roman" panose="02020603050405020304" pitchFamily="18" charset="0"/>
            </a:endParaRPr>
          </a:p>
          <a:p>
            <a:pPr lvl="1">
              <a:buFont typeface="Wingdings" panose="05000000000000000000" charset="0"/>
              <a:buChar char="§"/>
            </a:pPr>
            <a:r>
              <a:rPr lang="en-US" sz="2100">
                <a:latin typeface="Times New Roman" panose="02020603050405020304" pitchFamily="18" charset="0"/>
                <a:cs typeface="Times New Roman" panose="02020603050405020304" pitchFamily="18" charset="0"/>
              </a:rPr>
              <a:t>Government</a:t>
            </a:r>
            <a:endParaRPr lang="en-US" sz="21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pic>
        <p:nvPicPr>
          <p:cNvPr id="5" name="Content Placeholder 4"/>
          <p:cNvPicPr>
            <a:picLocks noChangeAspect="1"/>
          </p:cNvPicPr>
          <p:nvPr>
            <p:ph sz="half" idx="2"/>
          </p:nvPr>
        </p:nvPicPr>
        <p:blipFill>
          <a:blip r:embed="rId1"/>
          <a:stretch>
            <a:fillRect/>
          </a:stretch>
        </p:blipFill>
        <p:spPr>
          <a:xfrm>
            <a:off x="5638800" y="2133600"/>
            <a:ext cx="3538855" cy="2134870"/>
          </a:xfrm>
          <a:prstGeom prst="rect">
            <a:avLst/>
          </a:prstGeom>
        </p:spPr>
      </p:pic>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3200">
                <a:latin typeface="Times New Roman" panose="02020603050405020304" pitchFamily="18" charset="0"/>
                <a:cs typeface="Times New Roman" panose="02020603050405020304" pitchFamily="18" charset="0"/>
              </a:rPr>
              <a:t>Entrepreneurship and Environment</a:t>
            </a:r>
            <a:endParaRPr lang="en-US" sz="32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r>
              <a:rPr lang="en-US" sz="2400">
                <a:latin typeface="Times New Roman" panose="02020603050405020304" pitchFamily="18" charset="0"/>
                <a:cs typeface="Times New Roman" panose="02020603050405020304" pitchFamily="18" charset="0"/>
              </a:rPr>
              <a:t>Business environment refers to</a:t>
            </a:r>
            <a:r>
              <a:rPr lang="en-US" sz="2400" b="1">
                <a:latin typeface="Times New Roman" panose="02020603050405020304" pitchFamily="18" charset="0"/>
                <a:cs typeface="Times New Roman" panose="02020603050405020304" pitchFamily="18" charset="0"/>
              </a:rPr>
              <a:t> external factors influencing a business's operations and effectiveness</a:t>
            </a:r>
            <a:r>
              <a:rPr lang="en-US" sz="2400">
                <a:latin typeface="Times New Roman" panose="02020603050405020304" pitchFamily="18" charset="0"/>
                <a:cs typeface="Times New Roman" panose="02020603050405020304" pitchFamily="18" charset="0"/>
              </a:rPr>
              <a:t>.</a:t>
            </a:r>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Can be healthy (favorable for growth) or unhealthy (hostile or unfavorable).</a:t>
            </a:r>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Businesses and their environment interact continuously.</a:t>
            </a:r>
            <a:endParaRPr lang="en-US" sz="24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pitchFamily="18" charset="0"/>
                <a:cs typeface="Times New Roman" panose="02020603050405020304" pitchFamily="18" charset="0"/>
              </a:rPr>
              <a:t>Interaction with Environment</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pPr algn="just"/>
            <a:r>
              <a:rPr lang="en-US" sz="2800">
                <a:latin typeface="Times New Roman" panose="02020603050405020304" pitchFamily="18" charset="0"/>
                <a:cs typeface="Times New Roman" panose="02020603050405020304" pitchFamily="18" charset="0"/>
              </a:rPr>
              <a:t>Economic systems and environmental conditions affect business success.</a:t>
            </a:r>
            <a:endParaRPr lang="en-US" sz="2800">
              <a:latin typeface="Times New Roman" panose="02020603050405020304" pitchFamily="18" charset="0"/>
              <a:cs typeface="Times New Roman" panose="02020603050405020304" pitchFamily="18" charset="0"/>
            </a:endParaRPr>
          </a:p>
          <a:p>
            <a:pPr algn="just"/>
            <a:endParaRPr lang="en-US" sz="2800">
              <a:latin typeface="Times New Roman" panose="02020603050405020304" pitchFamily="18" charset="0"/>
              <a:cs typeface="Times New Roman" panose="02020603050405020304" pitchFamily="18" charset="0"/>
            </a:endParaRPr>
          </a:p>
          <a:p>
            <a:pPr algn="just"/>
            <a:r>
              <a:rPr lang="en-US" sz="2800">
                <a:latin typeface="Times New Roman" panose="02020603050405020304" pitchFamily="18" charset="0"/>
                <a:cs typeface="Times New Roman" panose="02020603050405020304" pitchFamily="18" charset="0"/>
              </a:rPr>
              <a:t>Firms must adjust to prevailing conditions.</a:t>
            </a:r>
            <a:endParaRPr lang="en-US" sz="2800">
              <a:latin typeface="Times New Roman" panose="02020603050405020304" pitchFamily="18" charset="0"/>
              <a:cs typeface="Times New Roman" panose="02020603050405020304" pitchFamily="18" charset="0"/>
            </a:endParaRPr>
          </a:p>
          <a:p>
            <a:pPr algn="just"/>
            <a:endParaRPr lang="en-US" sz="2800">
              <a:latin typeface="Times New Roman" panose="02020603050405020304" pitchFamily="18" charset="0"/>
              <a:cs typeface="Times New Roman" panose="02020603050405020304" pitchFamily="18" charset="0"/>
            </a:endParaRPr>
          </a:p>
          <a:p>
            <a:pPr algn="just"/>
            <a:r>
              <a:rPr lang="en-US" sz="2800">
                <a:latin typeface="Times New Roman" panose="02020603050405020304" pitchFamily="18" charset="0"/>
                <a:cs typeface="Times New Roman" panose="02020603050405020304" pitchFamily="18" charset="0"/>
              </a:rPr>
              <a:t>Businesses can also influence and shape their environment.</a:t>
            </a:r>
            <a:endParaRPr lang="en-US" sz="2800">
              <a:latin typeface="Times New Roman" panose="02020603050405020304" pitchFamily="18" charset="0"/>
              <a:cs typeface="Times New Roman" panose="02020603050405020304" pitchFamily="18" charset="0"/>
            </a:endParaRPr>
          </a:p>
          <a:p>
            <a:pPr algn="just"/>
            <a:endParaRPr lang="en-US" sz="2800">
              <a:latin typeface="Times New Roman" panose="02020603050405020304" pitchFamily="18" charset="0"/>
              <a:cs typeface="Times New Roman" panose="02020603050405020304" pitchFamily="18" charset="0"/>
            </a:endParaRPr>
          </a:p>
          <a:p>
            <a:pPr algn="just"/>
            <a:r>
              <a:rPr lang="en-US" sz="2800">
                <a:latin typeface="Times New Roman" panose="02020603050405020304" pitchFamily="18" charset="0"/>
                <a:cs typeface="Times New Roman" panose="02020603050405020304" pitchFamily="18" charset="0"/>
              </a:rPr>
              <a:t>Successful enterprises improve economic and social conditions.</a:t>
            </a:r>
            <a:endParaRPr lang="en-US" sz="28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2800">
                <a:latin typeface="Times New Roman" panose="02020603050405020304" pitchFamily="18" charset="0"/>
                <a:cs typeface="Times New Roman" panose="02020603050405020304" pitchFamily="18" charset="0"/>
              </a:rPr>
              <a:t>Benefits of Studying Business Environment</a:t>
            </a:r>
            <a:endParaRPr lang="en-US" sz="28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00660" y="1174750"/>
            <a:ext cx="8766810" cy="5248910"/>
          </a:xfrm>
        </p:spPr>
        <p:txBody>
          <a:bodyPr/>
          <a:p>
            <a:pPr marL="514350" indent="-514350">
              <a:buFont typeface="+mj-lt"/>
              <a:buAutoNum type="arabicPeriod"/>
            </a:pPr>
            <a:r>
              <a:rPr lang="en-US" sz="2400">
                <a:latin typeface="Times New Roman" panose="02020603050405020304" pitchFamily="18" charset="0"/>
                <a:cs typeface="Times New Roman" panose="02020603050405020304" pitchFamily="18" charset="0"/>
              </a:rPr>
              <a:t>Provides essential information for successful operations.</a:t>
            </a:r>
            <a:endParaRPr lang="en-US" sz="240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4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a:latin typeface="Times New Roman" panose="02020603050405020304" pitchFamily="18" charset="0"/>
                <a:cs typeface="Times New Roman" panose="02020603050405020304" pitchFamily="18" charset="0"/>
              </a:rPr>
              <a:t>Opens avenues for new ventures and innovative ideas.</a:t>
            </a:r>
            <a:endParaRPr lang="en-US" sz="240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4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a:latin typeface="Times New Roman" panose="02020603050405020304" pitchFamily="18" charset="0"/>
                <a:cs typeface="Times New Roman" panose="02020603050405020304" pitchFamily="18" charset="0"/>
              </a:rPr>
              <a:t>Enables adoption of a dynamic approach with changing conditions.</a:t>
            </a:r>
            <a:endParaRPr lang="en-US" sz="240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4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a:latin typeface="Times New Roman" panose="02020603050405020304" pitchFamily="18" charset="0"/>
                <a:cs typeface="Times New Roman" panose="02020603050405020304" pitchFamily="18" charset="0"/>
              </a:rPr>
              <a:t>Helps entrepreneurs make the environment hospitable to business growth.</a:t>
            </a:r>
            <a:endParaRPr lang="en-US" sz="24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pitchFamily="18" charset="0"/>
                <a:cs typeface="Times New Roman" panose="02020603050405020304" pitchFamily="18" charset="0"/>
              </a:rPr>
              <a:t>Phases of Business Environment</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pPr marL="0" indent="0" algn="just">
              <a:buNone/>
            </a:pPr>
            <a:r>
              <a:rPr lang="en-US" sz="2400">
                <a:latin typeface="Times New Roman" panose="02020603050405020304" pitchFamily="18" charset="0"/>
                <a:cs typeface="Times New Roman" panose="02020603050405020304" pitchFamily="18" charset="0"/>
              </a:rPr>
              <a:t>Business environment can be classified into:</a:t>
            </a:r>
            <a:endParaRPr lang="en-US" sz="2400">
              <a:latin typeface="Times New Roman" panose="02020603050405020304" pitchFamily="18" charset="0"/>
              <a:cs typeface="Times New Roman" panose="02020603050405020304" pitchFamily="18" charset="0"/>
            </a:endParaRPr>
          </a:p>
          <a:p>
            <a:pPr marL="0" indent="0" algn="just">
              <a:buNone/>
            </a:pPr>
            <a:endParaRPr lang="en-US" sz="2400">
              <a:latin typeface="Times New Roman" panose="02020603050405020304" pitchFamily="18" charset="0"/>
              <a:cs typeface="Times New Roman" panose="02020603050405020304" pitchFamily="18" charset="0"/>
            </a:endParaRPr>
          </a:p>
          <a:p>
            <a:pPr marL="0" indent="0" algn="just">
              <a:buNone/>
            </a:pPr>
            <a:r>
              <a:rPr lang="en-US" sz="2400" b="1">
                <a:latin typeface="Times New Roman" panose="02020603050405020304" pitchFamily="18" charset="0"/>
                <a:cs typeface="Times New Roman" panose="02020603050405020304" pitchFamily="18" charset="0"/>
              </a:rPr>
              <a:t>External Environment </a:t>
            </a:r>
            <a:r>
              <a:rPr lang="en-US" sz="2400">
                <a:latin typeface="Times New Roman" panose="02020603050405020304" pitchFamily="18" charset="0"/>
                <a:cs typeface="Times New Roman" panose="02020603050405020304" pitchFamily="18" charset="0"/>
              </a:rPr>
              <a:t>– factors outside the business, hard to control.</a:t>
            </a:r>
            <a:endParaRPr lang="en-US" sz="2400">
              <a:latin typeface="Times New Roman" panose="02020603050405020304" pitchFamily="18" charset="0"/>
              <a:cs typeface="Times New Roman" panose="02020603050405020304" pitchFamily="18" charset="0"/>
            </a:endParaRPr>
          </a:p>
          <a:p>
            <a:pPr marL="0" indent="0" algn="just">
              <a:buNone/>
            </a:pPr>
            <a:endParaRPr lang="en-US" sz="2400">
              <a:latin typeface="Times New Roman" panose="02020603050405020304" pitchFamily="18" charset="0"/>
              <a:cs typeface="Times New Roman" panose="02020603050405020304" pitchFamily="18" charset="0"/>
            </a:endParaRPr>
          </a:p>
          <a:p>
            <a:pPr marL="0" indent="0" algn="just">
              <a:buNone/>
            </a:pPr>
            <a:r>
              <a:rPr lang="en-US" sz="2400" b="1">
                <a:latin typeface="Times New Roman" panose="02020603050405020304" pitchFamily="18" charset="0"/>
                <a:cs typeface="Times New Roman" panose="02020603050405020304" pitchFamily="18" charset="0"/>
              </a:rPr>
              <a:t>Internal Environment </a:t>
            </a:r>
            <a:r>
              <a:rPr lang="en-US" sz="2400">
                <a:latin typeface="Times New Roman" panose="02020603050405020304" pitchFamily="18" charset="0"/>
                <a:cs typeface="Times New Roman" panose="02020603050405020304" pitchFamily="18" charset="0"/>
              </a:rPr>
              <a:t>– factors within the business, under management control.</a:t>
            </a:r>
            <a:endParaRPr lang="en-US" sz="2400">
              <a:latin typeface="Times New Roman" panose="02020603050405020304" pitchFamily="18" charset="0"/>
              <a:cs typeface="Times New Roman" panose="02020603050405020304" pitchFamily="18" charset="0"/>
            </a:endParaRPr>
          </a:p>
          <a:p>
            <a:pPr marL="0" indent="0" algn="just">
              <a:buNone/>
            </a:pPr>
            <a:endParaRPr lang="en-US" sz="2400">
              <a:latin typeface="Times New Roman" panose="02020603050405020304" pitchFamily="18" charset="0"/>
              <a:cs typeface="Times New Roman" panose="02020603050405020304" pitchFamily="18" charset="0"/>
            </a:endParaRPr>
          </a:p>
          <a:p>
            <a:pPr marL="0" indent="0" algn="just">
              <a:buNone/>
            </a:pPr>
            <a:r>
              <a:rPr lang="en-US" sz="2400" b="1">
                <a:latin typeface="Times New Roman" panose="02020603050405020304" pitchFamily="18" charset="0"/>
                <a:cs typeface="Times New Roman" panose="02020603050405020304" pitchFamily="18" charset="0"/>
              </a:rPr>
              <a:t>Objective:</a:t>
            </a:r>
            <a:r>
              <a:rPr lang="en-US" sz="2400">
                <a:latin typeface="Times New Roman" panose="02020603050405020304" pitchFamily="18" charset="0"/>
                <a:cs typeface="Times New Roman" panose="02020603050405020304" pitchFamily="18" charset="0"/>
              </a:rPr>
              <a:t> Gather information from multiple sources to improve business success.</a:t>
            </a:r>
            <a:endParaRPr lang="en-US" sz="24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pitchFamily="18" charset="0"/>
                <a:cs typeface="Times New Roman" panose="02020603050405020304" pitchFamily="18" charset="0"/>
              </a:rPr>
              <a:t>External Environment</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pPr marL="457200" indent="-457200">
              <a:buFont typeface="+mj-lt"/>
              <a:buAutoNum type="arabicPeriod"/>
            </a:pPr>
            <a:r>
              <a:rPr lang="en-US" sz="2000" b="1">
                <a:latin typeface="Times New Roman" panose="02020603050405020304" pitchFamily="18" charset="0"/>
                <a:cs typeface="Times New Roman" panose="02020603050405020304" pitchFamily="18" charset="0"/>
              </a:rPr>
              <a:t>Economic: </a:t>
            </a:r>
            <a:r>
              <a:rPr lang="en-US" sz="2000">
                <a:latin typeface="Times New Roman" panose="02020603050405020304" pitchFamily="18" charset="0"/>
                <a:cs typeface="Times New Roman" panose="02020603050405020304" pitchFamily="18" charset="0"/>
              </a:rPr>
              <a:t>Structure of economy, policies, trade, growth, national income.</a:t>
            </a:r>
            <a:endParaRPr lang="en-US" sz="200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b="1">
                <a:latin typeface="Times New Roman" panose="02020603050405020304" pitchFamily="18" charset="0"/>
                <a:cs typeface="Times New Roman" panose="02020603050405020304" pitchFamily="18" charset="0"/>
              </a:rPr>
              <a:t>Legal:</a:t>
            </a:r>
            <a:r>
              <a:rPr lang="en-US" sz="2000">
                <a:latin typeface="Times New Roman" panose="02020603050405020304" pitchFamily="18" charset="0"/>
                <a:cs typeface="Times New Roman" panose="02020603050405020304" pitchFamily="18" charset="0"/>
              </a:rPr>
              <a:t> Knowledge of business laws; consult agencies, books, and legal experts.</a:t>
            </a:r>
            <a:endParaRPr lang="en-US" sz="200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b="1">
                <a:latin typeface="Times New Roman" panose="02020603050405020304" pitchFamily="18" charset="0"/>
                <a:cs typeface="Times New Roman" panose="02020603050405020304" pitchFamily="18" charset="0"/>
              </a:rPr>
              <a:t>Political:</a:t>
            </a:r>
            <a:r>
              <a:rPr lang="en-US" sz="2000">
                <a:latin typeface="Times New Roman" panose="02020603050405020304" pitchFamily="18" charset="0"/>
                <a:cs typeface="Times New Roman" panose="02020603050405020304" pitchFamily="18" charset="0"/>
              </a:rPr>
              <a:t> Understand political systems; consider public opinion in decisions.</a:t>
            </a:r>
            <a:endParaRPr lang="en-US" sz="200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b="1">
                <a:latin typeface="Times New Roman" panose="02020603050405020304" pitchFamily="18" charset="0"/>
                <a:cs typeface="Times New Roman" panose="02020603050405020304" pitchFamily="18" charset="0"/>
              </a:rPr>
              <a:t>Socio-Cultural: </a:t>
            </a:r>
            <a:r>
              <a:rPr lang="en-US" sz="2000">
                <a:latin typeface="Times New Roman" panose="02020603050405020304" pitchFamily="18" charset="0"/>
                <a:cs typeface="Times New Roman" panose="02020603050405020304" pitchFamily="18" charset="0"/>
              </a:rPr>
              <a:t>Values, norms, beliefs, traditions, and societal openness to innovation.</a:t>
            </a:r>
            <a:endParaRPr lang="en-US" sz="200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b="1">
                <a:latin typeface="Times New Roman" panose="02020603050405020304" pitchFamily="18" charset="0"/>
                <a:cs typeface="Times New Roman" panose="02020603050405020304" pitchFamily="18" charset="0"/>
              </a:rPr>
              <a:t>Demographic:</a:t>
            </a:r>
            <a:r>
              <a:rPr lang="en-US" sz="2000">
                <a:latin typeface="Times New Roman" panose="02020603050405020304" pitchFamily="18" charset="0"/>
                <a:cs typeface="Times New Roman" panose="02020603050405020304" pitchFamily="18" charset="0"/>
              </a:rPr>
              <a:t> Population size, age, sex, education, income distribution.</a:t>
            </a:r>
            <a:endParaRPr lang="en-US" sz="20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pitchFamily="18" charset="0"/>
                <a:cs typeface="Times New Roman" panose="02020603050405020304" pitchFamily="18" charset="0"/>
              </a:rPr>
              <a:t>1.1 Introduction</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66040" y="990600"/>
            <a:ext cx="5987415" cy="5461000"/>
          </a:xfrm>
        </p:spPr>
        <p:txBody>
          <a:bodyPr/>
          <a:p>
            <a:pPr algn="just"/>
            <a:r>
              <a:rPr lang="en-US" sz="2000">
                <a:latin typeface="Times New Roman" panose="02020603050405020304" pitchFamily="18" charset="0"/>
                <a:cs typeface="Times New Roman" panose="02020603050405020304" pitchFamily="18" charset="0"/>
              </a:rPr>
              <a:t>The word</a:t>
            </a:r>
            <a:r>
              <a:rPr lang="en-US" sz="2000" b="1">
                <a:latin typeface="Times New Roman" panose="02020603050405020304" pitchFamily="18" charset="0"/>
                <a:cs typeface="Times New Roman" panose="02020603050405020304" pitchFamily="18" charset="0"/>
              </a:rPr>
              <a:t> ‘entrepreneur’</a:t>
            </a:r>
            <a:r>
              <a:rPr lang="en-US" sz="2000">
                <a:latin typeface="Times New Roman" panose="02020603050405020304" pitchFamily="18" charset="0"/>
                <a:cs typeface="Times New Roman" panose="02020603050405020304" pitchFamily="18" charset="0"/>
              </a:rPr>
              <a:t> is widely used, both in everyday conversation and as a technical term in management and economics. </a:t>
            </a:r>
            <a:endParaRPr lang="en-US" sz="2000">
              <a:latin typeface="Times New Roman" panose="02020603050405020304" pitchFamily="18" charset="0"/>
              <a:cs typeface="Times New Roman" panose="02020603050405020304" pitchFamily="18" charset="0"/>
            </a:endParaRPr>
          </a:p>
          <a:p>
            <a:pPr algn="just"/>
            <a:endParaRPr lang="en-US" sz="2000">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cs typeface="Times New Roman" panose="02020603050405020304" pitchFamily="18" charset="0"/>
              </a:rPr>
              <a:t>Its origin from a French word, entreprender, where an </a:t>
            </a:r>
            <a:r>
              <a:rPr lang="en-US" sz="2000" b="1">
                <a:latin typeface="Times New Roman" panose="02020603050405020304" pitchFamily="18" charset="0"/>
                <a:cs typeface="Times New Roman" panose="02020603050405020304" pitchFamily="18" charset="0"/>
              </a:rPr>
              <a:t>entrepreneur was an individual commissioned to undertake a particular commercial project.</a:t>
            </a:r>
            <a:endParaRPr lang="en-US" sz="2000">
              <a:latin typeface="Times New Roman" panose="02020603050405020304" pitchFamily="18" charset="0"/>
              <a:cs typeface="Times New Roman" panose="02020603050405020304" pitchFamily="18" charset="0"/>
            </a:endParaRPr>
          </a:p>
          <a:p>
            <a:pPr algn="just"/>
            <a:endParaRPr lang="en-US" sz="20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sym typeface="+mn-ea"/>
            </a:endParaRPr>
          </a:p>
          <a:p>
            <a:pPr algn="just"/>
            <a:r>
              <a:rPr lang="en-US" sz="20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sym typeface="+mn-ea"/>
              </a:rPr>
              <a:t>Several concepts are derived from  the idea of entrepreneur: entrepreneurial, entrepreneurship, and entrepreneurial process.</a:t>
            </a:r>
            <a:endParaRPr lang="en-US" sz="20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sym typeface="+mn-ea"/>
            </a:endParaRPr>
          </a:p>
          <a:p>
            <a:pPr lvl="1" algn="just"/>
            <a:r>
              <a:rPr lang="en-US" sz="1750" b="1"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sym typeface="+mn-ea"/>
              </a:rPr>
              <a:t>Entrepreneurship:</a:t>
            </a:r>
            <a:r>
              <a:rPr lang="en-US" sz="175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sym typeface="+mn-ea"/>
              </a:rPr>
              <a:t> what the entrepreneur does.</a:t>
            </a:r>
            <a:endParaRPr lang="en-US" sz="175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sym typeface="+mn-ea"/>
            </a:endParaRPr>
          </a:p>
          <a:p>
            <a:pPr lvl="1" algn="just"/>
            <a:r>
              <a:rPr lang="en-US" sz="1750" b="1"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sym typeface="+mn-ea"/>
              </a:rPr>
              <a:t>Entrepreneurial:</a:t>
            </a:r>
            <a:r>
              <a:rPr lang="en-US" sz="175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sym typeface="+mn-ea"/>
              </a:rPr>
              <a:t> an adjective describing how the entrepreneur undertakes what he or she does.</a:t>
            </a:r>
            <a:endParaRPr lang="en-US" sz="175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sym typeface="+mn-ea"/>
            </a:endParaRPr>
          </a:p>
          <a:p>
            <a:pPr lvl="1" algn="just"/>
            <a:r>
              <a:rPr lang="en-US" sz="1750" b="1"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sym typeface="+mn-ea"/>
              </a:rPr>
              <a:t>The entrepreneurial process:</a:t>
            </a:r>
            <a:r>
              <a:rPr lang="en-US" sz="175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sym typeface="+mn-ea"/>
              </a:rPr>
              <a:t> he means through which new value is created as a result of the project: the entrepreneurial venture.</a:t>
            </a:r>
            <a:endParaRPr lang="en-US" sz="175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sym typeface="+mn-ea"/>
            </a:endParaRPr>
          </a:p>
        </p:txBody>
      </p:sp>
      <p:pic>
        <p:nvPicPr>
          <p:cNvPr id="6" name="Content Placeholder 5"/>
          <p:cNvPicPr>
            <a:picLocks noChangeAspect="1"/>
          </p:cNvPicPr>
          <p:nvPr>
            <p:ph sz="half" idx="2"/>
          </p:nvPr>
        </p:nvPicPr>
        <p:blipFill>
          <a:blip r:embed="rId1"/>
          <a:stretch>
            <a:fillRect/>
          </a:stretch>
        </p:blipFill>
        <p:spPr>
          <a:xfrm>
            <a:off x="6248400" y="2057400"/>
            <a:ext cx="2895600" cy="2060575"/>
          </a:xfrm>
          <a:prstGeom prst="rect">
            <a:avLst/>
          </a:prstGeom>
        </p:spPr>
      </p:pic>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pitchFamily="18" charset="0"/>
                <a:cs typeface="Times New Roman" panose="02020603050405020304" pitchFamily="18" charset="0"/>
              </a:rPr>
              <a:t>Internal Environment</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pPr marL="457200" indent="-457200">
              <a:buFont typeface="+mj-lt"/>
              <a:buAutoNum type="arabicPeriod"/>
            </a:pPr>
            <a:r>
              <a:rPr lang="en-US" sz="2400" b="1">
                <a:latin typeface="Times New Roman" panose="02020603050405020304" pitchFamily="18" charset="0"/>
                <a:cs typeface="Times New Roman" panose="02020603050405020304" pitchFamily="18" charset="0"/>
              </a:rPr>
              <a:t>Raw Material:</a:t>
            </a:r>
            <a:r>
              <a:rPr lang="en-US" sz="2400">
                <a:latin typeface="Times New Roman" panose="02020603050405020304" pitchFamily="18" charset="0"/>
                <a:cs typeface="Times New Roman" panose="02020603050405020304" pitchFamily="18" charset="0"/>
              </a:rPr>
              <a:t> Availability now and in future; critical for uninterrupted operations.</a:t>
            </a: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b="1">
                <a:latin typeface="Times New Roman" panose="02020603050405020304" pitchFamily="18" charset="0"/>
                <a:cs typeface="Times New Roman" panose="02020603050405020304" pitchFamily="18" charset="0"/>
              </a:rPr>
              <a:t>Production/Operations:</a:t>
            </a:r>
            <a:r>
              <a:rPr lang="en-US" sz="2400">
                <a:latin typeface="Times New Roman" panose="02020603050405020304" pitchFamily="18" charset="0"/>
                <a:cs typeface="Times New Roman" panose="02020603050405020304" pitchFamily="18" charset="0"/>
              </a:rPr>
              <a:t> Machinery, tools, and techniques for production.</a:t>
            </a: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b="1">
                <a:latin typeface="Times New Roman" panose="02020603050405020304" pitchFamily="18" charset="0"/>
                <a:cs typeface="Times New Roman" panose="02020603050405020304" pitchFamily="18" charset="0"/>
              </a:rPr>
              <a:t>Finance: </a:t>
            </a:r>
            <a:r>
              <a:rPr lang="en-US" sz="2400">
                <a:latin typeface="Times New Roman" panose="02020603050405020304" pitchFamily="18" charset="0"/>
                <a:cs typeface="Times New Roman" panose="02020603050405020304" pitchFamily="18" charset="0"/>
              </a:rPr>
              <a:t>Start-up, fixed, and running expenses; sources of funding.</a:t>
            </a: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b="1">
                <a:latin typeface="Times New Roman" panose="02020603050405020304" pitchFamily="18" charset="0"/>
                <a:cs typeface="Times New Roman" panose="02020603050405020304" pitchFamily="18" charset="0"/>
              </a:rPr>
              <a:t>Human Resource:</a:t>
            </a:r>
            <a:r>
              <a:rPr lang="en-US" sz="2400">
                <a:latin typeface="Times New Roman" panose="02020603050405020304" pitchFamily="18" charset="0"/>
                <a:cs typeface="Times New Roman" panose="02020603050405020304" pitchFamily="18" charset="0"/>
              </a:rPr>
              <a:t> Skills needed, availability, cost, and retention challenges.</a:t>
            </a:r>
            <a:endParaRPr lang="en-US" sz="24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2800">
                <a:latin typeface="Times New Roman" panose="02020603050405020304" pitchFamily="18" charset="0"/>
                <a:cs typeface="Times New Roman" panose="02020603050405020304" pitchFamily="18" charset="0"/>
              </a:rPr>
              <a:t>Environmental Factors Affecting Entrepreneurship</a:t>
            </a:r>
            <a:endParaRPr lang="en-US" sz="28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0" y="1219200"/>
            <a:ext cx="8229600" cy="4953000"/>
          </a:xfrm>
        </p:spPr>
        <p:txBody>
          <a:bodyPr/>
          <a:p>
            <a:pPr algn="just">
              <a:buFont typeface="Wingdings" panose="05000000000000000000" charset="0"/>
              <a:buChar char="§"/>
            </a:pPr>
            <a:r>
              <a:rPr lang="en-US" sz="2400">
                <a:latin typeface="Times New Roman" panose="02020603050405020304" pitchFamily="18" charset="0"/>
                <a:cs typeface="Times New Roman" panose="02020603050405020304" pitchFamily="18" charset="0"/>
              </a:rPr>
              <a:t>Entrepreneurial activity is shaped by a combination of financial, institutional, cultural, and personality factors.</a:t>
            </a:r>
            <a:endParaRPr lang="en-US" sz="2400">
              <a:latin typeface="Times New Roman" panose="02020603050405020304" pitchFamily="18" charset="0"/>
              <a:cs typeface="Times New Roman" panose="02020603050405020304" pitchFamily="18" charset="0"/>
            </a:endParaRPr>
          </a:p>
          <a:p>
            <a:pPr algn="just">
              <a:buFont typeface="Wingdings" panose="05000000000000000000" charset="0"/>
              <a:buChar char="§"/>
            </a:pPr>
            <a:endParaRPr lang="en-US" sz="2400">
              <a:latin typeface="Times New Roman" panose="02020603050405020304" pitchFamily="18" charset="0"/>
              <a:cs typeface="Times New Roman" panose="02020603050405020304" pitchFamily="18" charset="0"/>
            </a:endParaRPr>
          </a:p>
          <a:p>
            <a:pPr algn="just">
              <a:buFont typeface="Wingdings" panose="05000000000000000000" charset="0"/>
              <a:buChar char="§"/>
            </a:pPr>
            <a:r>
              <a:rPr lang="en-US" sz="2400">
                <a:latin typeface="Times New Roman" panose="02020603050405020304" pitchFamily="18" charset="0"/>
                <a:cs typeface="Times New Roman" panose="02020603050405020304" pitchFamily="18" charset="0"/>
              </a:rPr>
              <a:t>Personal backgrounds of entrepreneurs are influenced by the environment of upbringing and work.</a:t>
            </a:r>
            <a:endParaRPr lang="en-US" sz="2400">
              <a:latin typeface="Times New Roman" panose="02020603050405020304" pitchFamily="18" charset="0"/>
              <a:cs typeface="Times New Roman" panose="02020603050405020304" pitchFamily="18" charset="0"/>
            </a:endParaRPr>
          </a:p>
          <a:p>
            <a:pPr algn="just">
              <a:buFont typeface="Wingdings" panose="05000000000000000000" charset="0"/>
              <a:buChar char="§"/>
            </a:pPr>
            <a:endParaRPr lang="en-US" sz="2400">
              <a:latin typeface="Times New Roman" panose="02020603050405020304" pitchFamily="18" charset="0"/>
              <a:cs typeface="Times New Roman" panose="02020603050405020304" pitchFamily="18" charset="0"/>
            </a:endParaRPr>
          </a:p>
          <a:p>
            <a:pPr algn="just">
              <a:buFont typeface="Wingdings" panose="05000000000000000000" charset="0"/>
              <a:buChar char="§"/>
            </a:pPr>
            <a:r>
              <a:rPr lang="en-US" sz="2400">
                <a:latin typeface="Times New Roman" panose="02020603050405020304" pitchFamily="18" charset="0"/>
                <a:cs typeface="Times New Roman" panose="02020603050405020304" pitchFamily="18" charset="0"/>
              </a:rPr>
              <a:t>Interaction between entrepreneurs and environment is ongoing.</a:t>
            </a:r>
            <a:endParaRPr lang="en-US" sz="2400">
              <a:latin typeface="Times New Roman" panose="02020603050405020304" pitchFamily="18" charset="0"/>
              <a:cs typeface="Times New Roman" panose="02020603050405020304" pitchFamily="18" charset="0"/>
            </a:endParaRPr>
          </a:p>
          <a:p>
            <a:pPr algn="just">
              <a:buFont typeface="Wingdings" panose="05000000000000000000" charset="0"/>
              <a:buChar char="§"/>
            </a:pPr>
            <a:endParaRPr lang="en-US" sz="2400">
              <a:latin typeface="Times New Roman" panose="02020603050405020304" pitchFamily="18" charset="0"/>
              <a:cs typeface="Times New Roman" panose="02020603050405020304" pitchFamily="18" charset="0"/>
            </a:endParaRPr>
          </a:p>
          <a:p>
            <a:pPr algn="just">
              <a:buFont typeface="Wingdings" panose="05000000000000000000" charset="0"/>
              <a:buChar char="§"/>
            </a:pPr>
            <a:r>
              <a:rPr lang="en-US" sz="2400">
                <a:latin typeface="Times New Roman" panose="02020603050405020304" pitchFamily="18" charset="0"/>
                <a:cs typeface="Times New Roman" panose="02020603050405020304" pitchFamily="18" charset="0"/>
              </a:rPr>
              <a:t>Entrepreneurs adapt to and/or modify the environment to meet business needs.</a:t>
            </a:r>
            <a:endParaRPr lang="en-US" sz="24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3200">
                <a:latin typeface="Times New Roman" panose="02020603050405020304" pitchFamily="18" charset="0"/>
                <a:cs typeface="Times New Roman" panose="02020603050405020304" pitchFamily="18" charset="0"/>
              </a:rPr>
              <a:t>Environmental Factors Hindering Entrepreneurship</a:t>
            </a:r>
            <a:endParaRPr lang="en-US" sz="32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pPr marL="0" indent="0">
              <a:buNone/>
            </a:pPr>
            <a:r>
              <a:rPr lang="en-US" sz="2000">
                <a:latin typeface="Times New Roman" panose="02020603050405020304" pitchFamily="18" charset="0"/>
                <a:cs typeface="Times New Roman" panose="02020603050405020304" pitchFamily="18" charset="0"/>
              </a:rPr>
              <a:t>🖙 Sudden changes in Government policy.</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 Sudden political upsurge.</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 Outbreak of war or regional conflicts.</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 Political instability or hostile Government attitude towards industry.</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 Excessive red-tapism and corruption among Government agencies.</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 Ideological and social conflicts.</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 Unreliable supply of power, materials, finance, labor and other inputs.</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 Rise in the cost of inputs.</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 Unfavorable market fluctuations.</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 Non-cooperative attitude of banks and financial institutions.</a:t>
            </a:r>
            <a:endParaRPr lang="en-US" sz="20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3200">
                <a:latin typeface="Times New Roman" panose="02020603050405020304" pitchFamily="18" charset="0"/>
                <a:cs typeface="Times New Roman" panose="02020603050405020304" pitchFamily="18" charset="0"/>
              </a:rPr>
              <a:t>1.7 Creativity, Innovation and Entrepreneurship</a:t>
            </a:r>
            <a:endParaRPr lang="en-US" sz="32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cs typeface="Times New Roman" panose="02020603050405020304" pitchFamily="18" charset="0"/>
              </a:rPr>
            </a:fld>
            <a:endParaRPr lang="zh-TW" altLang="en-US" dirty="0">
              <a:cs typeface="Times New Roman" panose="02020603050405020304" pitchFamily="18" charset="0"/>
            </a:endParaRPr>
          </a:p>
        </p:txBody>
      </p:sp>
      <p:sp>
        <p:nvSpPr>
          <p:cNvPr id="7" name="Text 1"/>
          <p:cNvSpPr/>
          <p:nvPr/>
        </p:nvSpPr>
        <p:spPr>
          <a:xfrm>
            <a:off x="457200" y="1066800"/>
            <a:ext cx="8505190" cy="700405"/>
          </a:xfrm>
          <a:prstGeom prst="rect">
            <a:avLst/>
          </a:prstGeom>
          <a:noFill/>
        </p:spPr>
        <p:txBody>
          <a:bodyPr wrap="square" lIns="0" tIns="0" rIns="0" bIns="0" rtlCol="0" anchor="t"/>
          <a:p>
            <a:pPr marL="0" indent="0" algn="just">
              <a:lnSpc>
                <a:spcPts val="1850"/>
              </a:lnSpc>
              <a:buNone/>
            </a:pPr>
            <a:r>
              <a:rPr lang="en-US" sz="2000" dirty="0">
                <a:solidFill>
                  <a:srgbClr val="2C3249"/>
                </a:solidFill>
                <a:ea typeface="Martel Sans" panose="00000800000000000000" pitchFamily="34" charset="-122"/>
                <a:cs typeface="Times New Roman" panose="02020603050405020304" pitchFamily="18" charset="0"/>
              </a:rPr>
              <a:t>"The tendency to generate or recognise ideas, alternatives, or possibilities useful in solving problems, communicating, and entertaining"</a:t>
            </a:r>
            <a:endParaRPr lang="en-US" sz="2000" dirty="0">
              <a:solidFill>
                <a:srgbClr val="2C3249"/>
              </a:solidFill>
              <a:ea typeface="Martel Sans" panose="00000800000000000000" pitchFamily="34" charset="-122"/>
              <a:cs typeface="Times New Roman" panose="02020603050405020304" pitchFamily="18" charset="0"/>
            </a:endParaRPr>
          </a:p>
        </p:txBody>
      </p:sp>
      <p:sp>
        <p:nvSpPr>
          <p:cNvPr id="9" name="Shape 3"/>
          <p:cNvSpPr/>
          <p:nvPr/>
        </p:nvSpPr>
        <p:spPr>
          <a:xfrm>
            <a:off x="457041" y="1828959"/>
            <a:ext cx="381119" cy="381119"/>
          </a:xfrm>
          <a:prstGeom prst="roundRect">
            <a:avLst>
              <a:gd name="adj" fmla="val 18670"/>
            </a:avLst>
          </a:prstGeom>
          <a:solidFill>
            <a:srgbClr val="DFECE9"/>
          </a:solidFill>
          <a:ln w="7620">
            <a:solidFill>
              <a:srgbClr val="C5D2CF"/>
            </a:solidFill>
            <a:prstDash val="solid"/>
          </a:ln>
        </p:spPr>
      </p:sp>
      <p:sp>
        <p:nvSpPr>
          <p:cNvPr id="10" name="Text 4"/>
          <p:cNvSpPr/>
          <p:nvPr/>
        </p:nvSpPr>
        <p:spPr>
          <a:xfrm>
            <a:off x="990640" y="1828760"/>
            <a:ext cx="2117646" cy="264676"/>
          </a:xfrm>
          <a:prstGeom prst="rect">
            <a:avLst/>
          </a:prstGeom>
          <a:noFill/>
        </p:spPr>
        <p:txBody>
          <a:bodyPr wrap="none" lIns="0" tIns="0" rIns="0" bIns="0" rtlCol="0" anchor="t"/>
          <a:p>
            <a:pPr marL="0" indent="0" algn="l">
              <a:lnSpc>
                <a:spcPts val="2050"/>
              </a:lnSpc>
              <a:buNone/>
            </a:pPr>
            <a:r>
              <a:rPr lang="en-US" sz="1650" dirty="0">
                <a:solidFill>
                  <a:srgbClr val="2C3249"/>
                </a:solidFill>
                <a:ea typeface="Kanit Light" pitchFamily="34" charset="-122"/>
                <a:cs typeface="Times New Roman" panose="02020603050405020304" pitchFamily="18" charset="0"/>
              </a:rPr>
              <a:t>Process</a:t>
            </a:r>
            <a:endParaRPr lang="en-US" sz="1650" dirty="0">
              <a:solidFill>
                <a:srgbClr val="2C3249"/>
              </a:solidFill>
              <a:ea typeface="Kanit Light" pitchFamily="34" charset="-122"/>
              <a:cs typeface="Times New Roman" panose="02020603050405020304" pitchFamily="18" charset="0"/>
            </a:endParaRPr>
          </a:p>
        </p:txBody>
      </p:sp>
      <p:sp>
        <p:nvSpPr>
          <p:cNvPr id="11" name="Text 5"/>
          <p:cNvSpPr/>
          <p:nvPr/>
        </p:nvSpPr>
        <p:spPr>
          <a:xfrm>
            <a:off x="990640" y="2093714"/>
            <a:ext cx="7450574" cy="236696"/>
          </a:xfrm>
          <a:prstGeom prst="rect">
            <a:avLst/>
          </a:prstGeom>
          <a:noFill/>
        </p:spPr>
        <p:txBody>
          <a:bodyPr wrap="none" lIns="0" tIns="0" rIns="0" bIns="0" rtlCol="0" anchor="t"/>
          <a:p>
            <a:pPr marL="0" indent="0" algn="l">
              <a:lnSpc>
                <a:spcPts val="1850"/>
              </a:lnSpc>
              <a:buNone/>
            </a:pPr>
            <a:r>
              <a:rPr lang="en-US" sz="1300" dirty="0">
                <a:solidFill>
                  <a:srgbClr val="2C3249"/>
                </a:solidFill>
                <a:ea typeface="Martel Sans" panose="00000800000000000000" pitchFamily="34" charset="-122"/>
                <a:cs typeface="Times New Roman" panose="02020603050405020304" pitchFamily="18" charset="0"/>
              </a:rPr>
              <a:t>Can be learned and improved with practice and dedication</a:t>
            </a:r>
            <a:endParaRPr lang="en-US" sz="1300" dirty="0">
              <a:solidFill>
                <a:srgbClr val="2C3249"/>
              </a:solidFill>
              <a:ea typeface="Martel Sans" panose="00000800000000000000" pitchFamily="34" charset="-122"/>
              <a:cs typeface="Times New Roman" panose="02020603050405020304" pitchFamily="18" charset="0"/>
            </a:endParaRPr>
          </a:p>
        </p:txBody>
      </p:sp>
      <p:sp>
        <p:nvSpPr>
          <p:cNvPr id="20" name="Shape 6"/>
          <p:cNvSpPr/>
          <p:nvPr/>
        </p:nvSpPr>
        <p:spPr>
          <a:xfrm>
            <a:off x="457041" y="2457053"/>
            <a:ext cx="381119" cy="381119"/>
          </a:xfrm>
          <a:prstGeom prst="roundRect">
            <a:avLst>
              <a:gd name="adj" fmla="val 18670"/>
            </a:avLst>
          </a:prstGeom>
          <a:solidFill>
            <a:srgbClr val="DFECE9"/>
          </a:solidFill>
          <a:ln w="7620">
            <a:solidFill>
              <a:srgbClr val="C5D2CF"/>
            </a:solidFill>
            <a:prstDash val="solid"/>
          </a:ln>
        </p:spPr>
      </p:sp>
      <p:sp>
        <p:nvSpPr>
          <p:cNvPr id="21" name="Text 7"/>
          <p:cNvSpPr/>
          <p:nvPr/>
        </p:nvSpPr>
        <p:spPr>
          <a:xfrm>
            <a:off x="990640" y="2515275"/>
            <a:ext cx="2117646" cy="264676"/>
          </a:xfrm>
          <a:prstGeom prst="rect">
            <a:avLst/>
          </a:prstGeom>
          <a:noFill/>
        </p:spPr>
        <p:txBody>
          <a:bodyPr wrap="none" lIns="0" tIns="0" rIns="0" bIns="0" rtlCol="0" anchor="t"/>
          <a:p>
            <a:pPr marL="0" indent="0" algn="l">
              <a:lnSpc>
                <a:spcPts val="2050"/>
              </a:lnSpc>
              <a:buNone/>
            </a:pPr>
            <a:r>
              <a:rPr lang="en-US" sz="1650" dirty="0">
                <a:solidFill>
                  <a:srgbClr val="2C3249"/>
                </a:solidFill>
                <a:ea typeface="Kanit Light" pitchFamily="34" charset="-122"/>
                <a:cs typeface="Times New Roman" panose="02020603050405020304" pitchFamily="18" charset="0"/>
              </a:rPr>
              <a:t>Ideas</a:t>
            </a:r>
            <a:endParaRPr lang="en-US" sz="1650" dirty="0">
              <a:solidFill>
                <a:srgbClr val="2C3249"/>
              </a:solidFill>
              <a:ea typeface="Kanit Light" pitchFamily="34" charset="-122"/>
              <a:cs typeface="Times New Roman" panose="02020603050405020304" pitchFamily="18" charset="0"/>
            </a:endParaRPr>
          </a:p>
        </p:txBody>
      </p:sp>
      <p:sp>
        <p:nvSpPr>
          <p:cNvPr id="22" name="Text 8"/>
          <p:cNvSpPr/>
          <p:nvPr/>
        </p:nvSpPr>
        <p:spPr>
          <a:xfrm>
            <a:off x="990640" y="2855793"/>
            <a:ext cx="7450574" cy="236696"/>
          </a:xfrm>
          <a:prstGeom prst="rect">
            <a:avLst/>
          </a:prstGeom>
          <a:noFill/>
        </p:spPr>
        <p:txBody>
          <a:bodyPr wrap="none" lIns="0" tIns="0" rIns="0" bIns="0" rtlCol="0" anchor="t"/>
          <a:p>
            <a:pPr marL="0" indent="0" algn="l">
              <a:lnSpc>
                <a:spcPts val="1850"/>
              </a:lnSpc>
              <a:buNone/>
            </a:pPr>
            <a:r>
              <a:rPr lang="en-US" sz="1300" dirty="0">
                <a:solidFill>
                  <a:srgbClr val="2C3249"/>
                </a:solidFill>
                <a:ea typeface="Martel Sans" panose="00000800000000000000" pitchFamily="34" charset="-122"/>
                <a:cs typeface="Times New Roman" panose="02020603050405020304" pitchFamily="18" charset="0"/>
              </a:rPr>
              <a:t>Results have potential value and practical application</a:t>
            </a:r>
            <a:endParaRPr lang="en-US" sz="1300" dirty="0">
              <a:solidFill>
                <a:srgbClr val="2C3249"/>
              </a:solidFill>
              <a:ea typeface="Martel Sans" panose="00000800000000000000" pitchFamily="34" charset="-122"/>
              <a:cs typeface="Times New Roman" panose="02020603050405020304" pitchFamily="18" charset="0"/>
            </a:endParaRPr>
          </a:p>
        </p:txBody>
      </p:sp>
      <p:sp>
        <p:nvSpPr>
          <p:cNvPr id="23" name="Shape 9"/>
          <p:cNvSpPr/>
          <p:nvPr/>
        </p:nvSpPr>
        <p:spPr>
          <a:xfrm>
            <a:off x="483076" y="3189922"/>
            <a:ext cx="381119" cy="381119"/>
          </a:xfrm>
          <a:prstGeom prst="roundRect">
            <a:avLst>
              <a:gd name="adj" fmla="val 18670"/>
            </a:avLst>
          </a:prstGeom>
          <a:solidFill>
            <a:srgbClr val="DFECE9"/>
          </a:solidFill>
          <a:ln w="7620">
            <a:solidFill>
              <a:srgbClr val="C5D2CF"/>
            </a:solidFill>
            <a:prstDash val="solid"/>
          </a:ln>
        </p:spPr>
      </p:sp>
      <p:sp>
        <p:nvSpPr>
          <p:cNvPr id="24" name="Text 10"/>
          <p:cNvSpPr/>
          <p:nvPr/>
        </p:nvSpPr>
        <p:spPr>
          <a:xfrm>
            <a:off x="990640" y="3248144"/>
            <a:ext cx="2117646" cy="264676"/>
          </a:xfrm>
          <a:prstGeom prst="rect">
            <a:avLst/>
          </a:prstGeom>
          <a:noFill/>
        </p:spPr>
        <p:txBody>
          <a:bodyPr wrap="none" lIns="0" tIns="0" rIns="0" bIns="0" rtlCol="0" anchor="t"/>
          <a:p>
            <a:pPr marL="0" indent="0" algn="l">
              <a:lnSpc>
                <a:spcPts val="2050"/>
              </a:lnSpc>
              <a:buNone/>
            </a:pPr>
            <a:r>
              <a:rPr lang="en-US" sz="1650" dirty="0">
                <a:solidFill>
                  <a:srgbClr val="2C3249"/>
                </a:solidFill>
                <a:ea typeface="Kanit Light" pitchFamily="34" charset="-122"/>
                <a:cs typeface="Times New Roman" panose="02020603050405020304" pitchFamily="18" charset="0"/>
              </a:rPr>
              <a:t>Recombining</a:t>
            </a:r>
            <a:endParaRPr lang="en-US" sz="1650" dirty="0">
              <a:solidFill>
                <a:srgbClr val="2C3249"/>
              </a:solidFill>
              <a:ea typeface="Kanit Light" pitchFamily="34" charset="-122"/>
              <a:cs typeface="Times New Roman" panose="02020603050405020304" pitchFamily="18" charset="0"/>
            </a:endParaRPr>
          </a:p>
        </p:txBody>
      </p:sp>
      <p:sp>
        <p:nvSpPr>
          <p:cNvPr id="25" name="Text 11"/>
          <p:cNvSpPr/>
          <p:nvPr/>
        </p:nvSpPr>
        <p:spPr>
          <a:xfrm>
            <a:off x="990640" y="3588663"/>
            <a:ext cx="7450574" cy="236696"/>
          </a:xfrm>
          <a:prstGeom prst="rect">
            <a:avLst/>
          </a:prstGeom>
          <a:noFill/>
        </p:spPr>
        <p:txBody>
          <a:bodyPr wrap="none" lIns="0" tIns="0" rIns="0" bIns="0" rtlCol="0" anchor="t"/>
          <a:p>
            <a:pPr marL="0" indent="0" algn="l">
              <a:lnSpc>
                <a:spcPts val="1850"/>
              </a:lnSpc>
              <a:buNone/>
            </a:pPr>
            <a:r>
              <a:rPr lang="en-US" sz="1300" dirty="0">
                <a:solidFill>
                  <a:srgbClr val="2C3249"/>
                </a:solidFill>
                <a:ea typeface="Martel Sans" panose="00000800000000000000" pitchFamily="34" charset="-122"/>
                <a:cs typeface="Times New Roman" panose="02020603050405020304" pitchFamily="18" charset="0"/>
              </a:rPr>
              <a:t>Unexpected combinations of elements create breakthroughs</a:t>
            </a:r>
            <a:endParaRPr lang="en-US" sz="1300" dirty="0">
              <a:solidFill>
                <a:srgbClr val="2C3249"/>
              </a:solidFill>
              <a:ea typeface="Martel Sans" panose="00000800000000000000" pitchFamily="34" charset="-122"/>
              <a:cs typeface="Times New Roman" panose="02020603050405020304" pitchFamily="18" charset="0"/>
            </a:endParaRPr>
          </a:p>
        </p:txBody>
      </p:sp>
      <p:sp>
        <p:nvSpPr>
          <p:cNvPr id="26" name="Text 12"/>
          <p:cNvSpPr/>
          <p:nvPr/>
        </p:nvSpPr>
        <p:spPr>
          <a:xfrm>
            <a:off x="380841" y="3989745"/>
            <a:ext cx="2564249" cy="264676"/>
          </a:xfrm>
          <a:prstGeom prst="rect">
            <a:avLst/>
          </a:prstGeom>
          <a:noFill/>
        </p:spPr>
        <p:txBody>
          <a:bodyPr wrap="none" lIns="0" tIns="0" rIns="0" bIns="0" rtlCol="0" anchor="t"/>
          <a:p>
            <a:pPr marL="0" indent="0" algn="l">
              <a:lnSpc>
                <a:spcPts val="2050"/>
              </a:lnSpc>
              <a:buNone/>
            </a:pPr>
            <a:r>
              <a:rPr lang="en-US" sz="2000" dirty="0">
                <a:solidFill>
                  <a:srgbClr val="272D45"/>
                </a:solidFill>
                <a:ea typeface="Kanit Light" pitchFamily="34" charset="-122"/>
                <a:cs typeface="Times New Roman" panose="02020603050405020304" pitchFamily="18" charset="0"/>
              </a:rPr>
              <a:t>Requirements for Creativity</a:t>
            </a:r>
            <a:endParaRPr lang="en-US" sz="2000" dirty="0">
              <a:solidFill>
                <a:srgbClr val="272D45"/>
              </a:solidFill>
              <a:ea typeface="Kanit Light" pitchFamily="34" charset="-122"/>
              <a:cs typeface="Times New Roman" panose="02020603050405020304" pitchFamily="18" charset="0"/>
            </a:endParaRPr>
          </a:p>
        </p:txBody>
      </p:sp>
      <p:sp>
        <p:nvSpPr>
          <p:cNvPr id="27" name="Text 13"/>
          <p:cNvSpPr/>
          <p:nvPr/>
        </p:nvSpPr>
        <p:spPr>
          <a:xfrm>
            <a:off x="380841" y="4444206"/>
            <a:ext cx="7958138" cy="1183797"/>
          </a:xfrm>
          <a:prstGeom prst="rect">
            <a:avLst/>
          </a:prstGeom>
          <a:noFill/>
        </p:spPr>
        <p:txBody>
          <a:bodyPr wrap="square" lIns="0" tIns="0" rIns="0" bIns="0" rtlCol="0" anchor="t"/>
          <a:p>
            <a:pPr marL="342900" indent="-342900" algn="l">
              <a:lnSpc>
                <a:spcPts val="1850"/>
              </a:lnSpc>
              <a:buSzPct val="100000"/>
              <a:buChar char="•"/>
            </a:pPr>
            <a:r>
              <a:rPr lang="en-US" sz="1800" dirty="0">
                <a:solidFill>
                  <a:srgbClr val="2C3249"/>
                </a:solidFill>
                <a:ea typeface="Martel Sans" panose="00000800000000000000" pitchFamily="34" charset="-122"/>
                <a:cs typeface="Times New Roman" panose="02020603050405020304" pitchFamily="18" charset="0"/>
              </a:rPr>
              <a:t>View things in new ways</a:t>
            </a:r>
            <a:endParaRPr lang="en-US" sz="1800" dirty="0">
              <a:cs typeface="Times New Roman" panose="02020603050405020304" pitchFamily="18" charset="0"/>
            </a:endParaRPr>
          </a:p>
          <a:p>
            <a:pPr marL="342900" indent="-342900" algn="l">
              <a:lnSpc>
                <a:spcPts val="1850"/>
              </a:lnSpc>
              <a:buSzPct val="100000"/>
              <a:buChar char="•"/>
            </a:pPr>
            <a:r>
              <a:rPr lang="en-US" sz="1800" dirty="0">
                <a:solidFill>
                  <a:srgbClr val="2C3249"/>
                </a:solidFill>
                <a:ea typeface="Martel Sans" panose="00000800000000000000" pitchFamily="34" charset="-122"/>
                <a:cs typeface="Times New Roman" panose="02020603050405020304" pitchFamily="18" charset="0"/>
              </a:rPr>
              <a:t>Generate new possibilities</a:t>
            </a:r>
            <a:endParaRPr lang="en-US" sz="1800" dirty="0">
              <a:cs typeface="Times New Roman" panose="02020603050405020304" pitchFamily="18" charset="0"/>
            </a:endParaRPr>
          </a:p>
          <a:p>
            <a:pPr marL="342900" indent="-342900" algn="l">
              <a:lnSpc>
                <a:spcPts val="1850"/>
              </a:lnSpc>
              <a:buSzPct val="100000"/>
              <a:buChar char="•"/>
            </a:pPr>
            <a:r>
              <a:rPr lang="en-US" sz="1800" dirty="0">
                <a:solidFill>
                  <a:srgbClr val="2C3249"/>
                </a:solidFill>
                <a:ea typeface="Martel Sans" panose="00000800000000000000" pitchFamily="34" charset="-122"/>
                <a:cs typeface="Times New Roman" panose="02020603050405020304" pitchFamily="18" charset="0"/>
              </a:rPr>
              <a:t>Create unique alternatives</a:t>
            </a:r>
            <a:endParaRPr lang="en-US" sz="1800" dirty="0">
              <a:cs typeface="Times New Roman" panose="02020603050405020304" pitchFamily="18" charset="0"/>
            </a:endParaRPr>
          </a:p>
          <a:p>
            <a:pPr marL="342900" indent="-342900" algn="l">
              <a:lnSpc>
                <a:spcPts val="1850"/>
              </a:lnSpc>
              <a:buSzPct val="100000"/>
              <a:buChar char="•"/>
            </a:pPr>
            <a:r>
              <a:rPr lang="en-US" sz="1800" dirty="0">
                <a:solidFill>
                  <a:srgbClr val="2C3249"/>
                </a:solidFill>
                <a:ea typeface="Martel Sans" panose="00000800000000000000" pitchFamily="34" charset="-122"/>
                <a:cs typeface="Times New Roman" panose="02020603050405020304" pitchFamily="18" charset="0"/>
              </a:rPr>
              <a:t>Flexibility in thinking</a:t>
            </a:r>
            <a:endParaRPr lang="en-US" sz="1800" dirty="0">
              <a:cs typeface="Times New Roman" panose="02020603050405020304" pitchFamily="18" charset="0"/>
            </a:endParaRPr>
          </a:p>
          <a:p>
            <a:pPr marL="342900" indent="-342900" algn="l">
              <a:lnSpc>
                <a:spcPts val="1850"/>
              </a:lnSpc>
              <a:buSzPct val="100000"/>
              <a:buChar char="•"/>
            </a:pPr>
            <a:r>
              <a:rPr lang="en-US" sz="1800" dirty="0">
                <a:solidFill>
                  <a:srgbClr val="2C3249"/>
                </a:solidFill>
                <a:ea typeface="Martel Sans" panose="00000800000000000000" pitchFamily="34" charset="-122"/>
                <a:cs typeface="Times New Roman" panose="02020603050405020304" pitchFamily="18" charset="0"/>
              </a:rPr>
              <a:t>Tolerance of ambiguity</a:t>
            </a:r>
            <a:endParaRPr lang="en-US" sz="1800" dirty="0">
              <a:solidFill>
                <a:srgbClr val="2C3249"/>
              </a:solidFill>
              <a:ea typeface="Martel Sans" panose="00000800000000000000" pitchFamily="34" charset="-122"/>
              <a:cs typeface="Times New Roman" panose="02020603050405020304" pitchFamily="18" charset="0"/>
            </a:endParaRPr>
          </a:p>
        </p:txBody>
      </p:sp>
      <p:pic>
        <p:nvPicPr>
          <p:cNvPr id="3" name="Content Placeholder 2"/>
          <p:cNvPicPr>
            <a:picLocks noChangeAspect="1"/>
          </p:cNvPicPr>
          <p:nvPr>
            <p:ph idx="1"/>
          </p:nvPr>
        </p:nvPicPr>
        <p:blipFill>
          <a:blip r:embed="rId1"/>
          <a:stretch>
            <a:fillRect/>
          </a:stretch>
        </p:blipFill>
        <p:spPr>
          <a:xfrm>
            <a:off x="5791200" y="2167890"/>
            <a:ext cx="3401060" cy="2425700"/>
          </a:xfrm>
          <a:prstGeom prst="rect">
            <a:avLst/>
          </a:prstGeom>
        </p:spPr>
      </p:pic>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pitchFamily="18" charset="0"/>
                <a:cs typeface="Times New Roman" panose="02020603050405020304" pitchFamily="18" charset="0"/>
              </a:rPr>
              <a:t>Steps in the Creative Process</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r>
              <a:rPr lang="en-US">
                <a:latin typeface="Times New Roman" panose="02020603050405020304" pitchFamily="18" charset="0"/>
                <a:cs typeface="Times New Roman" panose="02020603050405020304" pitchFamily="18" charset="0"/>
              </a:rPr>
              <a:t> </a:t>
            </a:r>
            <a:endParaRPr lang="en-US">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cs typeface="Times New Roman" panose="02020603050405020304" pitchFamily="18" charset="0"/>
              </a:rPr>
            </a:fld>
            <a:endParaRPr lang="zh-TW" altLang="en-US" dirty="0">
              <a:cs typeface="Times New Roman" panose="02020603050405020304" pitchFamily="18" charset="0"/>
            </a:endParaRPr>
          </a:p>
        </p:txBody>
      </p:sp>
      <p:pic>
        <p:nvPicPr>
          <p:cNvPr id="6" name="Image 0" descr="preencoded.png"/>
          <p:cNvPicPr>
            <a:picLocks noChangeAspect="1"/>
          </p:cNvPicPr>
          <p:nvPr/>
        </p:nvPicPr>
        <p:blipFill>
          <a:blip r:embed="rId1"/>
          <a:stretch>
            <a:fillRect/>
          </a:stretch>
        </p:blipFill>
        <p:spPr>
          <a:xfrm>
            <a:off x="152400" y="1012190"/>
            <a:ext cx="753745" cy="894715"/>
          </a:xfrm>
          <a:prstGeom prst="rect">
            <a:avLst/>
          </a:prstGeom>
        </p:spPr>
      </p:pic>
      <p:sp>
        <p:nvSpPr>
          <p:cNvPr id="7" name="Text 1"/>
          <p:cNvSpPr/>
          <p:nvPr/>
        </p:nvSpPr>
        <p:spPr>
          <a:xfrm>
            <a:off x="1143119" y="1143000"/>
            <a:ext cx="3796189" cy="316468"/>
          </a:xfrm>
          <a:prstGeom prst="rect">
            <a:avLst/>
          </a:prstGeom>
          <a:noFill/>
        </p:spPr>
        <p:txBody>
          <a:bodyPr wrap="none" lIns="0" tIns="0" rIns="0" bIns="0" rtlCol="0" anchor="t"/>
          <a:p>
            <a:pPr marL="0" indent="0" algn="l">
              <a:lnSpc>
                <a:spcPts val="2450"/>
              </a:lnSpc>
              <a:buNone/>
            </a:pPr>
            <a:r>
              <a:rPr lang="en-US" sz="2000" dirty="0">
                <a:solidFill>
                  <a:srgbClr val="2C3249"/>
                </a:solidFill>
                <a:ea typeface="Kanit Light" pitchFamily="34" charset="-122"/>
                <a:cs typeface="Times New Roman" panose="02020603050405020304" pitchFamily="18" charset="0"/>
              </a:rPr>
              <a:t>1. Opportunity/Problem Recognition</a:t>
            </a:r>
            <a:endParaRPr lang="en-US" sz="2000" dirty="0">
              <a:solidFill>
                <a:srgbClr val="2C3249"/>
              </a:solidFill>
              <a:ea typeface="Kanit Light" pitchFamily="34" charset="-122"/>
              <a:cs typeface="Times New Roman" panose="02020603050405020304" pitchFamily="18" charset="0"/>
            </a:endParaRPr>
          </a:p>
        </p:txBody>
      </p:sp>
      <p:sp>
        <p:nvSpPr>
          <p:cNvPr id="8" name="Text 2"/>
          <p:cNvSpPr/>
          <p:nvPr/>
        </p:nvSpPr>
        <p:spPr>
          <a:xfrm>
            <a:off x="1124585" y="1600200"/>
            <a:ext cx="7393940" cy="306705"/>
          </a:xfrm>
          <a:prstGeom prst="rect">
            <a:avLst/>
          </a:prstGeom>
          <a:noFill/>
        </p:spPr>
        <p:txBody>
          <a:bodyPr wrap="none" lIns="0" tIns="0" rIns="0" bIns="0" rtlCol="0" anchor="t"/>
          <a:p>
            <a:pPr marL="0" indent="0" algn="l">
              <a:lnSpc>
                <a:spcPts val="2400"/>
              </a:lnSpc>
              <a:buNone/>
            </a:pPr>
            <a:r>
              <a:rPr lang="en-US" sz="1400" dirty="0">
                <a:solidFill>
                  <a:srgbClr val="2C3249"/>
                </a:solidFill>
                <a:ea typeface="Martel Sans" panose="00000800000000000000" pitchFamily="34" charset="-122"/>
                <a:cs typeface="Times New Roman" panose="02020603050405020304" pitchFamily="18" charset="0"/>
              </a:rPr>
              <a:t>Discover new opportunity exists or identify problem needing resolution</a:t>
            </a:r>
            <a:endParaRPr lang="en-US" sz="1400" dirty="0">
              <a:solidFill>
                <a:srgbClr val="2C3249"/>
              </a:solidFill>
              <a:ea typeface="Martel Sans" panose="00000800000000000000" pitchFamily="34" charset="-122"/>
              <a:cs typeface="Times New Roman" panose="02020603050405020304" pitchFamily="18" charset="0"/>
            </a:endParaRPr>
          </a:p>
        </p:txBody>
      </p:sp>
      <p:pic>
        <p:nvPicPr>
          <p:cNvPr id="9" name="Image 1" descr="preencoded.png"/>
          <p:cNvPicPr>
            <a:picLocks noChangeAspect="1"/>
          </p:cNvPicPr>
          <p:nvPr/>
        </p:nvPicPr>
        <p:blipFill>
          <a:blip r:embed="rId2"/>
          <a:stretch>
            <a:fillRect/>
          </a:stretch>
        </p:blipFill>
        <p:spPr>
          <a:xfrm>
            <a:off x="228600" y="2212340"/>
            <a:ext cx="712470" cy="920115"/>
          </a:xfrm>
          <a:prstGeom prst="rect">
            <a:avLst/>
          </a:prstGeom>
        </p:spPr>
      </p:pic>
      <p:pic>
        <p:nvPicPr>
          <p:cNvPr id="12" name="Image 2" descr="preencoded.png"/>
          <p:cNvPicPr>
            <a:picLocks noChangeAspect="1"/>
          </p:cNvPicPr>
          <p:nvPr/>
        </p:nvPicPr>
        <p:blipFill>
          <a:blip r:embed="rId3"/>
          <a:stretch>
            <a:fillRect/>
          </a:stretch>
        </p:blipFill>
        <p:spPr>
          <a:xfrm>
            <a:off x="196215" y="3456940"/>
            <a:ext cx="821055" cy="889000"/>
          </a:xfrm>
          <a:prstGeom prst="rect">
            <a:avLst/>
          </a:prstGeom>
        </p:spPr>
      </p:pic>
      <p:sp>
        <p:nvSpPr>
          <p:cNvPr id="13" name="Text 5"/>
          <p:cNvSpPr/>
          <p:nvPr/>
        </p:nvSpPr>
        <p:spPr>
          <a:xfrm>
            <a:off x="1143119" y="3581479"/>
            <a:ext cx="2532817" cy="316468"/>
          </a:xfrm>
          <a:prstGeom prst="rect">
            <a:avLst/>
          </a:prstGeom>
          <a:noFill/>
        </p:spPr>
        <p:txBody>
          <a:bodyPr wrap="none" lIns="0" tIns="0" rIns="0" bIns="0" rtlCol="0" anchor="t"/>
          <a:p>
            <a:pPr marL="0" indent="0" algn="l">
              <a:lnSpc>
                <a:spcPts val="2450"/>
              </a:lnSpc>
              <a:buNone/>
            </a:pPr>
            <a:r>
              <a:rPr lang="en-US" sz="2000" dirty="0">
                <a:solidFill>
                  <a:srgbClr val="2C3249"/>
                </a:solidFill>
                <a:ea typeface="Kanit Light" pitchFamily="34" charset="-122"/>
                <a:cs typeface="Times New Roman" panose="02020603050405020304" pitchFamily="18" charset="0"/>
              </a:rPr>
              <a:t>3. Incubation</a:t>
            </a:r>
            <a:endParaRPr lang="en-US" sz="2000" dirty="0">
              <a:solidFill>
                <a:srgbClr val="2C3249"/>
              </a:solidFill>
              <a:ea typeface="Kanit Light" pitchFamily="34" charset="-122"/>
              <a:cs typeface="Times New Roman" panose="02020603050405020304" pitchFamily="18" charset="0"/>
            </a:endParaRPr>
          </a:p>
        </p:txBody>
      </p:sp>
      <p:sp>
        <p:nvSpPr>
          <p:cNvPr id="14" name="Text 6"/>
          <p:cNvSpPr/>
          <p:nvPr/>
        </p:nvSpPr>
        <p:spPr>
          <a:xfrm>
            <a:off x="1143000" y="4038600"/>
            <a:ext cx="7676515" cy="306705"/>
          </a:xfrm>
          <a:prstGeom prst="rect">
            <a:avLst/>
          </a:prstGeom>
          <a:noFill/>
        </p:spPr>
        <p:txBody>
          <a:bodyPr wrap="none" lIns="0" tIns="0" rIns="0" bIns="0" rtlCol="0" anchor="t"/>
          <a:p>
            <a:pPr marL="0" indent="0" algn="l">
              <a:lnSpc>
                <a:spcPts val="2400"/>
              </a:lnSpc>
              <a:buNone/>
            </a:pPr>
            <a:r>
              <a:rPr lang="en-US" sz="1400" dirty="0">
                <a:solidFill>
                  <a:srgbClr val="2C3249"/>
                </a:solidFill>
                <a:ea typeface="Martel Sans" panose="00000800000000000000" pitchFamily="34" charset="-122"/>
                <a:cs typeface="Times New Roman" panose="02020603050405020304" pitchFamily="18" charset="0"/>
              </a:rPr>
              <a:t>Keep information in mind, subconscious arrangement, pattern formation</a:t>
            </a:r>
            <a:endParaRPr lang="en-US" sz="1400" dirty="0">
              <a:solidFill>
                <a:srgbClr val="2C3249"/>
              </a:solidFill>
              <a:ea typeface="Martel Sans" panose="00000800000000000000" pitchFamily="34" charset="-122"/>
              <a:cs typeface="Times New Roman" panose="02020603050405020304" pitchFamily="18" charset="0"/>
            </a:endParaRPr>
          </a:p>
        </p:txBody>
      </p:sp>
      <p:pic>
        <p:nvPicPr>
          <p:cNvPr id="15" name="Image 3" descr="preencoded.png"/>
          <p:cNvPicPr>
            <a:picLocks noChangeAspect="1"/>
          </p:cNvPicPr>
          <p:nvPr/>
        </p:nvPicPr>
        <p:blipFill>
          <a:blip r:embed="rId4"/>
          <a:stretch>
            <a:fillRect/>
          </a:stretch>
        </p:blipFill>
        <p:spPr>
          <a:xfrm>
            <a:off x="132715" y="4572000"/>
            <a:ext cx="755650" cy="850900"/>
          </a:xfrm>
          <a:prstGeom prst="rect">
            <a:avLst/>
          </a:prstGeom>
        </p:spPr>
      </p:pic>
      <p:sp>
        <p:nvSpPr>
          <p:cNvPr id="16" name="Text 7"/>
          <p:cNvSpPr/>
          <p:nvPr/>
        </p:nvSpPr>
        <p:spPr>
          <a:xfrm>
            <a:off x="1143119" y="4714042"/>
            <a:ext cx="2532817" cy="316468"/>
          </a:xfrm>
          <a:prstGeom prst="rect">
            <a:avLst/>
          </a:prstGeom>
          <a:noFill/>
        </p:spPr>
        <p:txBody>
          <a:bodyPr wrap="none" lIns="0" tIns="0" rIns="0" bIns="0" rtlCol="0" anchor="t"/>
          <a:p>
            <a:pPr marL="0" indent="0" algn="l">
              <a:lnSpc>
                <a:spcPts val="2450"/>
              </a:lnSpc>
              <a:buNone/>
            </a:pPr>
            <a:r>
              <a:rPr lang="en-US" sz="2000" dirty="0">
                <a:solidFill>
                  <a:srgbClr val="2C3249"/>
                </a:solidFill>
                <a:ea typeface="Kanit Light" pitchFamily="34" charset="-122"/>
                <a:cs typeface="Times New Roman" panose="02020603050405020304" pitchFamily="18" charset="0"/>
              </a:rPr>
              <a:t>4. Insight</a:t>
            </a:r>
            <a:endParaRPr lang="en-US" sz="2000" dirty="0">
              <a:solidFill>
                <a:srgbClr val="2C3249"/>
              </a:solidFill>
              <a:ea typeface="Kanit Light" pitchFamily="34" charset="-122"/>
              <a:cs typeface="Times New Roman" panose="02020603050405020304" pitchFamily="18" charset="0"/>
            </a:endParaRPr>
          </a:p>
        </p:txBody>
      </p:sp>
      <p:sp>
        <p:nvSpPr>
          <p:cNvPr id="17" name="Text 8"/>
          <p:cNvSpPr/>
          <p:nvPr/>
        </p:nvSpPr>
        <p:spPr>
          <a:xfrm>
            <a:off x="1143000" y="5030470"/>
            <a:ext cx="7817485" cy="306705"/>
          </a:xfrm>
          <a:prstGeom prst="rect">
            <a:avLst/>
          </a:prstGeom>
          <a:noFill/>
        </p:spPr>
        <p:txBody>
          <a:bodyPr wrap="none" lIns="0" tIns="0" rIns="0" bIns="0" rtlCol="0" anchor="t"/>
          <a:p>
            <a:pPr marL="0" indent="0" algn="l">
              <a:lnSpc>
                <a:spcPts val="2400"/>
              </a:lnSpc>
              <a:buNone/>
            </a:pPr>
            <a:r>
              <a:rPr lang="en-US" sz="1600" dirty="0">
                <a:solidFill>
                  <a:srgbClr val="2C3249"/>
                </a:solidFill>
                <a:ea typeface="Martel Sans" panose="00000800000000000000" pitchFamily="34" charset="-122"/>
                <a:cs typeface="Times New Roman" panose="02020603050405020304" pitchFamily="18" charset="0"/>
              </a:rPr>
              <a:t>Solution flashes unexpectedly, often during unrelated activities</a:t>
            </a:r>
            <a:endParaRPr lang="en-US" sz="1600" dirty="0">
              <a:solidFill>
                <a:srgbClr val="2C3249"/>
              </a:solidFill>
              <a:ea typeface="Martel Sans" panose="00000800000000000000" pitchFamily="34" charset="-122"/>
              <a:cs typeface="Times New Roman" panose="02020603050405020304" pitchFamily="18" charset="0"/>
            </a:endParaRPr>
          </a:p>
        </p:txBody>
      </p:sp>
      <p:pic>
        <p:nvPicPr>
          <p:cNvPr id="18" name="Image 4" descr="preencoded.png"/>
          <p:cNvPicPr>
            <a:picLocks noChangeAspect="1"/>
          </p:cNvPicPr>
          <p:nvPr/>
        </p:nvPicPr>
        <p:blipFill>
          <a:blip r:embed="rId5"/>
          <a:stretch>
            <a:fillRect/>
          </a:stretch>
        </p:blipFill>
        <p:spPr>
          <a:xfrm>
            <a:off x="129540" y="5638800"/>
            <a:ext cx="811530" cy="777875"/>
          </a:xfrm>
          <a:prstGeom prst="rect">
            <a:avLst/>
          </a:prstGeom>
        </p:spPr>
      </p:pic>
      <p:sp>
        <p:nvSpPr>
          <p:cNvPr id="19" name="Text 9"/>
          <p:cNvSpPr/>
          <p:nvPr/>
        </p:nvSpPr>
        <p:spPr>
          <a:xfrm>
            <a:off x="1124704" y="5562759"/>
            <a:ext cx="2856786" cy="316468"/>
          </a:xfrm>
          <a:prstGeom prst="rect">
            <a:avLst/>
          </a:prstGeom>
          <a:noFill/>
        </p:spPr>
        <p:txBody>
          <a:bodyPr wrap="none" lIns="0" tIns="0" rIns="0" bIns="0" rtlCol="0" anchor="t"/>
          <a:p>
            <a:pPr marL="0" indent="0" algn="l">
              <a:lnSpc>
                <a:spcPts val="2450"/>
              </a:lnSpc>
              <a:buNone/>
            </a:pPr>
            <a:r>
              <a:rPr lang="en-US" sz="2000" dirty="0">
                <a:solidFill>
                  <a:srgbClr val="2C3249"/>
                </a:solidFill>
                <a:ea typeface="Kanit Light" pitchFamily="34" charset="-122"/>
                <a:cs typeface="Times New Roman" panose="02020603050405020304" pitchFamily="18" charset="0"/>
              </a:rPr>
              <a:t>5. Verification &amp; Application</a:t>
            </a:r>
            <a:endParaRPr lang="en-US" sz="2000" dirty="0">
              <a:solidFill>
                <a:srgbClr val="2C3249"/>
              </a:solidFill>
              <a:ea typeface="Kanit Light" pitchFamily="34" charset="-122"/>
              <a:cs typeface="Times New Roman" panose="02020603050405020304" pitchFamily="18" charset="0"/>
            </a:endParaRPr>
          </a:p>
        </p:txBody>
      </p:sp>
      <p:sp>
        <p:nvSpPr>
          <p:cNvPr id="20" name="Text 10"/>
          <p:cNvSpPr/>
          <p:nvPr/>
        </p:nvSpPr>
        <p:spPr>
          <a:xfrm>
            <a:off x="1017270" y="6019800"/>
            <a:ext cx="7252335" cy="306705"/>
          </a:xfrm>
          <a:prstGeom prst="rect">
            <a:avLst/>
          </a:prstGeom>
          <a:noFill/>
        </p:spPr>
        <p:txBody>
          <a:bodyPr wrap="none" lIns="0" tIns="0" rIns="0" bIns="0" rtlCol="0" anchor="t"/>
          <a:p>
            <a:pPr marL="0" indent="0" algn="l">
              <a:lnSpc>
                <a:spcPts val="2400"/>
              </a:lnSpc>
              <a:buNone/>
            </a:pPr>
            <a:r>
              <a:rPr lang="en-US" sz="1600" dirty="0">
                <a:solidFill>
                  <a:srgbClr val="2C3249"/>
                </a:solidFill>
                <a:ea typeface="Martel Sans" panose="00000800000000000000" pitchFamily="34" charset="-122"/>
                <a:cs typeface="Times New Roman" panose="02020603050405020304" pitchFamily="18" charset="0"/>
              </a:rPr>
              <a:t>Prove solution merit, gather evidence, persuade, experiment</a:t>
            </a:r>
            <a:endParaRPr lang="en-US" sz="1600" dirty="0">
              <a:solidFill>
                <a:srgbClr val="2C3249"/>
              </a:solidFill>
              <a:ea typeface="Martel Sans" panose="00000800000000000000" pitchFamily="34" charset="-122"/>
              <a:cs typeface="Times New Roman" panose="02020603050405020304" pitchFamily="18" charset="0"/>
            </a:endParaRPr>
          </a:p>
        </p:txBody>
      </p:sp>
      <p:sp>
        <p:nvSpPr>
          <p:cNvPr id="21" name="Text 3"/>
          <p:cNvSpPr/>
          <p:nvPr/>
        </p:nvSpPr>
        <p:spPr>
          <a:xfrm>
            <a:off x="1219319" y="2285722"/>
            <a:ext cx="2532817" cy="316468"/>
          </a:xfrm>
          <a:prstGeom prst="rect">
            <a:avLst/>
          </a:prstGeom>
          <a:noFill/>
        </p:spPr>
        <p:txBody>
          <a:bodyPr wrap="none" lIns="0" tIns="0" rIns="0" bIns="0" rtlCol="0" anchor="t"/>
          <a:p>
            <a:pPr marL="0" indent="0" algn="l">
              <a:lnSpc>
                <a:spcPts val="2450"/>
              </a:lnSpc>
              <a:buNone/>
            </a:pPr>
            <a:r>
              <a:rPr lang="en-US" sz="2000" dirty="0">
                <a:solidFill>
                  <a:srgbClr val="2C3249"/>
                </a:solidFill>
                <a:ea typeface="Kanit Light" pitchFamily="34" charset="-122"/>
                <a:cs typeface="Times New Roman" panose="02020603050405020304" pitchFamily="18" charset="0"/>
              </a:rPr>
              <a:t>2. Immersion</a:t>
            </a:r>
            <a:endParaRPr lang="en-US" sz="2000" dirty="0">
              <a:solidFill>
                <a:srgbClr val="2C3249"/>
              </a:solidFill>
              <a:ea typeface="Kanit Light" pitchFamily="34" charset="-122"/>
              <a:cs typeface="Times New Roman" panose="02020603050405020304" pitchFamily="18" charset="0"/>
            </a:endParaRPr>
          </a:p>
        </p:txBody>
      </p:sp>
      <p:sp>
        <p:nvSpPr>
          <p:cNvPr id="22" name="Text 4"/>
          <p:cNvSpPr/>
          <p:nvPr/>
        </p:nvSpPr>
        <p:spPr>
          <a:xfrm>
            <a:off x="1219200" y="2674620"/>
            <a:ext cx="7844155" cy="596900"/>
          </a:xfrm>
          <a:prstGeom prst="rect">
            <a:avLst/>
          </a:prstGeom>
          <a:noFill/>
        </p:spPr>
        <p:txBody>
          <a:bodyPr wrap="none" lIns="0" tIns="0" rIns="0" bIns="0" rtlCol="0" anchor="t"/>
          <a:p>
            <a:pPr marL="0" indent="0" algn="l">
              <a:lnSpc>
                <a:spcPts val="2400"/>
              </a:lnSpc>
              <a:buNone/>
            </a:pPr>
            <a:r>
              <a:rPr lang="en-US" sz="1200" dirty="0">
                <a:solidFill>
                  <a:srgbClr val="2C3249"/>
                </a:solidFill>
                <a:ea typeface="Martel Sans" panose="00000800000000000000" pitchFamily="34" charset="-122"/>
                <a:cs typeface="Times New Roman" panose="02020603050405020304" pitchFamily="18" charset="0"/>
              </a:rPr>
              <a:t>Concentrate on problem, collect relevant information, dream up alternatives without</a:t>
            </a:r>
            <a:endParaRPr lang="en-US" sz="1200" dirty="0">
              <a:solidFill>
                <a:srgbClr val="2C3249"/>
              </a:solidFill>
              <a:ea typeface="Martel Sans" panose="00000800000000000000" pitchFamily="34" charset="-122"/>
              <a:cs typeface="Times New Roman" panose="02020603050405020304" pitchFamily="18" charset="0"/>
            </a:endParaRPr>
          </a:p>
          <a:p>
            <a:pPr marL="0" indent="0" algn="l">
              <a:lnSpc>
                <a:spcPts val="2400"/>
              </a:lnSpc>
              <a:buNone/>
            </a:pPr>
            <a:r>
              <a:rPr lang="en-US" sz="1200" dirty="0">
                <a:solidFill>
                  <a:srgbClr val="2C3249"/>
                </a:solidFill>
                <a:ea typeface="Martel Sans" panose="00000800000000000000" pitchFamily="34" charset="-122"/>
                <a:cs typeface="Times New Roman" panose="02020603050405020304" pitchFamily="18" charset="0"/>
              </a:rPr>
              <a:t> evaluation</a:t>
            </a:r>
            <a:endParaRPr lang="en-US" sz="1200" dirty="0">
              <a:solidFill>
                <a:srgbClr val="2C3249"/>
              </a:solidFill>
              <a:ea typeface="Martel Sans" panose="00000800000000000000" pitchFamily="34" charset="-122"/>
              <a:cs typeface="Times New Roman" panose="02020603050405020304" pitchFamily="18" charset="0"/>
            </a:endParaRPr>
          </a:p>
        </p:txBody>
      </p:sp>
      <p:sp>
        <p:nvSpPr>
          <p:cNvPr id="5" name="Footer Placeholder 4"/>
          <p:cNvSpPr>
            <a:spLocks noGrp="1"/>
          </p:cNvSpPr>
          <p:nvPr>
            <p:ph type="ftr" sz="quarter" idx="11"/>
          </p:nvPr>
        </p:nvSpPr>
        <p:spPr>
          <a:xfrm>
            <a:off x="3124200" y="6400800"/>
            <a:ext cx="2895600" cy="476250"/>
          </a:xfrm>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pitchFamily="18" charset="0"/>
                <a:cs typeface="Times New Roman" panose="02020603050405020304" pitchFamily="18" charset="0"/>
              </a:rPr>
              <a:t>Barriers to Creativity</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64490" y="1174750"/>
            <a:ext cx="8322310" cy="5314950"/>
          </a:xfrm>
        </p:spPr>
        <p:txBody>
          <a:bodyPr/>
          <a:p>
            <a:pPr marL="0" indent="0">
              <a:buNone/>
            </a:pPr>
            <a:r>
              <a:rPr lang="en-US" sz="2000">
                <a:latin typeface="Times New Roman" panose="02020603050405020304" pitchFamily="18" charset="0"/>
                <a:cs typeface="Times New Roman" panose="02020603050405020304" pitchFamily="18" charset="0"/>
              </a:rPr>
              <a:t>1.searching for the one ‘right’ answer</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2.focusing on being logical</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3.blindly following the rules</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4.constantly being practical</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5.viewing play as frivolous</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6.becoming overly specialized</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7.avoiding ambiguity</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8.fearing looking foolish</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9.fearing mistakes and failure</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10.believing that ‘I’m not creative</a:t>
            </a:r>
            <a:endParaRPr lang="en-US" sz="20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5" name="Footer Placeholder 4"/>
          <p:cNvSpPr>
            <a:spLocks noGrp="1"/>
          </p:cNvSpPr>
          <p:nvPr>
            <p:ph type="ftr" sz="quarter" idx="11"/>
          </p:nvPr>
        </p:nvSpPr>
        <p:spPr>
          <a:xfrm>
            <a:off x="3124200" y="6393180"/>
            <a:ext cx="2895600" cy="328295"/>
          </a:xfrm>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pitchFamily="18" charset="0"/>
                <a:cs typeface="Times New Roman" panose="02020603050405020304" pitchFamily="18" charset="0"/>
              </a:rPr>
              <a:t>Innovation</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133985" y="1174750"/>
            <a:ext cx="5661025" cy="4953000"/>
          </a:xfrm>
        </p:spPr>
        <p:txBody>
          <a:bodyPr/>
          <a:p>
            <a:r>
              <a:rPr lang="en-US" sz="2000">
                <a:latin typeface="Times New Roman" panose="02020603050405020304" pitchFamily="18" charset="0"/>
                <a:cs typeface="Times New Roman" panose="02020603050405020304" pitchFamily="18" charset="0"/>
              </a:rPr>
              <a:t> It is the implementation of new idea at the individual, group or organizational level.</a:t>
            </a: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Innovation is a process of intentional change made to rate value by meeting opportunity and seeking advantage.</a:t>
            </a: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r>
              <a:rPr lang="en-US" sz="2000" b="1">
                <a:latin typeface="Times New Roman" panose="02020603050405020304" pitchFamily="18" charset="0"/>
                <a:cs typeface="Times New Roman" panose="02020603050405020304" pitchFamily="18" charset="0"/>
              </a:rPr>
              <a:t>There are four distinct types of innovation, these are as follows:</a:t>
            </a:r>
            <a:endParaRPr lang="en-US" sz="2000" b="1">
              <a:latin typeface="Times New Roman" panose="02020603050405020304" pitchFamily="18" charset="0"/>
              <a:cs typeface="Times New Roman" panose="02020603050405020304" pitchFamily="18" charset="0"/>
            </a:endParaRPr>
          </a:p>
          <a:p>
            <a:pPr lvl="1">
              <a:buFont typeface="Wingdings" panose="05000000000000000000" charset="0"/>
              <a:buChar char="Ø"/>
            </a:pPr>
            <a:r>
              <a:rPr lang="en-US" sz="1750" b="1">
                <a:latin typeface="Times New Roman" panose="02020603050405020304" pitchFamily="18" charset="0"/>
                <a:cs typeface="Times New Roman" panose="02020603050405020304" pitchFamily="18" charset="0"/>
              </a:rPr>
              <a:t>Invention </a:t>
            </a:r>
            <a:r>
              <a:rPr lang="en-US" sz="1750">
                <a:latin typeface="Times New Roman" panose="02020603050405020304" pitchFamily="18" charset="0"/>
                <a:cs typeface="Times New Roman" panose="02020603050405020304" pitchFamily="18" charset="0"/>
              </a:rPr>
              <a:t>- described as the creation of a new product, service or process</a:t>
            </a:r>
            <a:endParaRPr lang="en-US" sz="1750">
              <a:latin typeface="Times New Roman" panose="02020603050405020304" pitchFamily="18" charset="0"/>
              <a:cs typeface="Times New Roman" panose="02020603050405020304" pitchFamily="18" charset="0"/>
            </a:endParaRPr>
          </a:p>
          <a:p>
            <a:pPr lvl="1">
              <a:buFont typeface="Wingdings" panose="05000000000000000000" charset="0"/>
              <a:buChar char="Ø"/>
            </a:pPr>
            <a:r>
              <a:rPr lang="en-US" sz="1750" b="1">
                <a:latin typeface="Times New Roman" panose="02020603050405020304" pitchFamily="18" charset="0"/>
                <a:cs typeface="Times New Roman" panose="02020603050405020304" pitchFamily="18" charset="0"/>
              </a:rPr>
              <a:t>Extension</a:t>
            </a:r>
            <a:r>
              <a:rPr lang="en-US" sz="1750">
                <a:latin typeface="Times New Roman" panose="02020603050405020304" pitchFamily="18" charset="0"/>
                <a:cs typeface="Times New Roman" panose="02020603050405020304" pitchFamily="18" charset="0"/>
              </a:rPr>
              <a:t> - the expansion of a product, service or process</a:t>
            </a:r>
            <a:endParaRPr lang="en-US" sz="1750">
              <a:latin typeface="Times New Roman" panose="02020603050405020304" pitchFamily="18" charset="0"/>
              <a:cs typeface="Times New Roman" panose="02020603050405020304" pitchFamily="18" charset="0"/>
            </a:endParaRPr>
          </a:p>
          <a:p>
            <a:pPr lvl="1">
              <a:buFont typeface="Wingdings" panose="05000000000000000000" charset="0"/>
              <a:buChar char="Ø"/>
            </a:pPr>
            <a:r>
              <a:rPr lang="en-US" sz="1750" b="1">
                <a:latin typeface="Times New Roman" panose="02020603050405020304" pitchFamily="18" charset="0"/>
                <a:cs typeface="Times New Roman" panose="02020603050405020304" pitchFamily="18" charset="0"/>
              </a:rPr>
              <a:t>Duplication </a:t>
            </a:r>
            <a:r>
              <a:rPr lang="en-US" sz="1750">
                <a:latin typeface="Times New Roman" panose="02020603050405020304" pitchFamily="18" charset="0"/>
                <a:cs typeface="Times New Roman" panose="02020603050405020304" pitchFamily="18" charset="0"/>
              </a:rPr>
              <a:t>- defined as replication of an already existing product, service or process</a:t>
            </a:r>
            <a:endParaRPr lang="en-US" sz="1750">
              <a:latin typeface="Times New Roman" panose="02020603050405020304" pitchFamily="18" charset="0"/>
              <a:cs typeface="Times New Roman" panose="02020603050405020304" pitchFamily="18" charset="0"/>
            </a:endParaRPr>
          </a:p>
          <a:p>
            <a:pPr lvl="1">
              <a:buFont typeface="Wingdings" panose="05000000000000000000" charset="0"/>
              <a:buChar char="Ø"/>
            </a:pPr>
            <a:r>
              <a:rPr lang="en-US" sz="1750" b="1">
                <a:latin typeface="Times New Roman" panose="02020603050405020304" pitchFamily="18" charset="0"/>
                <a:cs typeface="Times New Roman" panose="02020603050405020304" pitchFamily="18" charset="0"/>
              </a:rPr>
              <a:t>Synthesis </a:t>
            </a:r>
            <a:r>
              <a:rPr lang="en-US" sz="1750">
                <a:latin typeface="Times New Roman" panose="02020603050405020304" pitchFamily="18" charset="0"/>
                <a:cs typeface="Times New Roman" panose="02020603050405020304" pitchFamily="18" charset="0"/>
              </a:rPr>
              <a:t>- the combination of existing concepts and factors into a new formulation</a:t>
            </a:r>
            <a:endParaRPr lang="en-US" sz="175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pic>
        <p:nvPicPr>
          <p:cNvPr id="7" name="Content Placeholder 6"/>
          <p:cNvPicPr>
            <a:picLocks noChangeAspect="1"/>
          </p:cNvPicPr>
          <p:nvPr>
            <p:ph sz="half" idx="2"/>
          </p:nvPr>
        </p:nvPicPr>
        <p:blipFill>
          <a:blip r:embed="rId1"/>
          <a:stretch>
            <a:fillRect/>
          </a:stretch>
        </p:blipFill>
        <p:spPr>
          <a:xfrm>
            <a:off x="5805170" y="2362200"/>
            <a:ext cx="3348355" cy="2372360"/>
          </a:xfrm>
          <a:prstGeom prst="rect">
            <a:avLst/>
          </a:prstGeom>
        </p:spPr>
      </p:pic>
      <p:sp>
        <p:nvSpPr>
          <p:cNvPr id="5" name="Footer Placeholder 4"/>
          <p:cNvSpPr>
            <a:spLocks noGrp="1"/>
          </p:cNvSpPr>
          <p:nvPr>
            <p:ph type="ftr" sz="quarter" idx="11"/>
          </p:nvPr>
        </p:nvSpPr>
        <p:spPr>
          <a:xfrm>
            <a:off x="3581400" y="6477000"/>
            <a:ext cx="2895600" cy="328295"/>
          </a:xfrm>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pitchFamily="18" charset="0"/>
                <a:cs typeface="Times New Roman" panose="02020603050405020304" pitchFamily="18" charset="0"/>
              </a:rPr>
              <a:t>The Innovation Process</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87655" y="1174750"/>
            <a:ext cx="8399145" cy="5227320"/>
          </a:xfrm>
        </p:spPr>
        <p:txBody>
          <a:bodyPr/>
          <a:p>
            <a:pPr marL="457200" indent="-457200" algn="just">
              <a:buFont typeface="+mj-lt"/>
              <a:buAutoNum type="arabicPeriod"/>
            </a:pPr>
            <a:r>
              <a:rPr lang="en-US" sz="2400" b="1">
                <a:latin typeface="Times New Roman" panose="02020603050405020304" pitchFamily="18" charset="0"/>
                <a:cs typeface="Times New Roman" panose="02020603050405020304" pitchFamily="18" charset="0"/>
              </a:rPr>
              <a:t>Analytical planning: </a:t>
            </a:r>
            <a:r>
              <a:rPr lang="en-US" sz="2400">
                <a:latin typeface="Times New Roman" panose="02020603050405020304" pitchFamily="18" charset="0"/>
                <a:cs typeface="Times New Roman" panose="02020603050405020304" pitchFamily="18" charset="0"/>
              </a:rPr>
              <a:t>carefully identifying the product or service features, design as well as the resources that will be needed.</a:t>
            </a:r>
            <a:endParaRPr lang="en-US" sz="240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400" b="1">
                <a:latin typeface="Times New Roman" panose="02020603050405020304" pitchFamily="18" charset="0"/>
                <a:cs typeface="Times New Roman" panose="02020603050405020304" pitchFamily="18" charset="0"/>
              </a:rPr>
              <a:t>Resources organization: </a:t>
            </a:r>
            <a:r>
              <a:rPr lang="en-US" sz="2400">
                <a:latin typeface="Times New Roman" panose="02020603050405020304" pitchFamily="18" charset="0"/>
                <a:cs typeface="Times New Roman" panose="02020603050405020304" pitchFamily="18" charset="0"/>
              </a:rPr>
              <a:t>obtaining the required resources, materials, technology, human or capital resources</a:t>
            </a:r>
            <a:endParaRPr lang="en-US" sz="2400">
              <a:latin typeface="Times New Roman" panose="02020603050405020304" pitchFamily="18" charset="0"/>
              <a:cs typeface="Times New Roman" panose="02020603050405020304" pitchFamily="18" charset="0"/>
            </a:endParaRPr>
          </a:p>
          <a:p>
            <a:pPr marL="457200" indent="-457200" algn="just">
              <a:buFont typeface="+mj-lt"/>
              <a:buAutoNum type="arabicPeriod"/>
            </a:pPr>
            <a:endParaRPr lang="en-US" sz="240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400" b="1">
                <a:latin typeface="Times New Roman" panose="02020603050405020304" pitchFamily="18" charset="0"/>
                <a:cs typeface="Times New Roman" panose="02020603050405020304" pitchFamily="18" charset="0"/>
              </a:rPr>
              <a:t>Implementation:</a:t>
            </a:r>
            <a:r>
              <a:rPr lang="en-US" sz="2400">
                <a:latin typeface="Times New Roman" panose="02020603050405020304" pitchFamily="18" charset="0"/>
                <a:cs typeface="Times New Roman" panose="02020603050405020304" pitchFamily="18" charset="0"/>
              </a:rPr>
              <a:t> applying the resources in order to accomplish the plans</a:t>
            </a:r>
            <a:endParaRPr lang="en-US" sz="2400">
              <a:latin typeface="Times New Roman" panose="02020603050405020304" pitchFamily="18" charset="0"/>
              <a:cs typeface="Times New Roman" panose="02020603050405020304" pitchFamily="18" charset="0"/>
            </a:endParaRPr>
          </a:p>
          <a:p>
            <a:pPr marL="457200" indent="-457200" algn="just">
              <a:buFont typeface="+mj-lt"/>
              <a:buAutoNum type="arabicPeriod"/>
            </a:pPr>
            <a:endParaRPr lang="en-US" sz="240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400" b="1">
                <a:latin typeface="Times New Roman" panose="02020603050405020304" pitchFamily="18" charset="0"/>
                <a:cs typeface="Times New Roman" panose="02020603050405020304" pitchFamily="18" charset="0"/>
              </a:rPr>
              <a:t>Commercial application:</a:t>
            </a:r>
            <a:r>
              <a:rPr lang="en-US" sz="2400">
                <a:latin typeface="Times New Roman" panose="02020603050405020304" pitchFamily="18" charset="0"/>
                <a:cs typeface="Times New Roman" panose="02020603050405020304" pitchFamily="18" charset="0"/>
              </a:rPr>
              <a:t> the provision of values to customers, reward employees and satisfy the stakeholders.</a:t>
            </a:r>
            <a:endParaRPr lang="en-US" sz="24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pitchFamily="18" charset="0"/>
                <a:cs typeface="Times New Roman" panose="02020603050405020304" pitchFamily="18" charset="0"/>
              </a:rPr>
              <a:t>Areas of Innovation</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pPr marL="457200" indent="-457200">
              <a:buFont typeface="+mj-lt"/>
              <a:buAutoNum type="arabicPeriod"/>
            </a:pPr>
            <a:r>
              <a:rPr lang="en-US" sz="2000">
                <a:latin typeface="Times New Roman" panose="02020603050405020304" pitchFamily="18" charset="0"/>
                <a:cs typeface="Times New Roman" panose="02020603050405020304" pitchFamily="18" charset="0"/>
              </a:rPr>
              <a:t>New product: </a:t>
            </a:r>
            <a:endParaRPr lang="en-US" sz="20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a:latin typeface="Times New Roman" panose="02020603050405020304" pitchFamily="18" charset="0"/>
                <a:cs typeface="Times New Roman" panose="02020603050405020304" pitchFamily="18" charset="0"/>
              </a:rPr>
              <a:t>New Services:</a:t>
            </a:r>
            <a:endParaRPr lang="en-US" sz="20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a:latin typeface="Times New Roman" panose="02020603050405020304" pitchFamily="18" charset="0"/>
                <a:cs typeface="Times New Roman" panose="02020603050405020304" pitchFamily="18" charset="0"/>
              </a:rPr>
              <a:t>New Production Techniques:</a:t>
            </a:r>
            <a:endParaRPr lang="en-US" sz="20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a:latin typeface="Times New Roman" panose="02020603050405020304" pitchFamily="18" charset="0"/>
                <a:cs typeface="Times New Roman" panose="02020603050405020304" pitchFamily="18" charset="0"/>
              </a:rPr>
              <a:t>New Way of Delivering the Product or Service to the Customer: </a:t>
            </a:r>
            <a:endParaRPr lang="en-US" sz="20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a:latin typeface="Times New Roman" panose="02020603050405020304" pitchFamily="18" charset="0"/>
                <a:cs typeface="Times New Roman" panose="02020603050405020304" pitchFamily="18" charset="0"/>
              </a:rPr>
              <a:t>New Operating Practices</a:t>
            </a:r>
            <a:endParaRPr lang="en-US" sz="20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a:latin typeface="Times New Roman" panose="02020603050405020304" pitchFamily="18" charset="0"/>
                <a:cs typeface="Times New Roman" panose="02020603050405020304" pitchFamily="18" charset="0"/>
              </a:rPr>
              <a:t>New Means of Informing the Customer about the Product</a:t>
            </a:r>
            <a:endParaRPr lang="en-US" sz="20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a:latin typeface="Times New Roman" panose="02020603050405020304" pitchFamily="18" charset="0"/>
                <a:cs typeface="Times New Roman" panose="02020603050405020304" pitchFamily="18" charset="0"/>
              </a:rPr>
              <a:t>New Means of Managing Relationship within the Organization</a:t>
            </a:r>
            <a:endParaRPr lang="en-US" sz="20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a:latin typeface="Times New Roman" panose="02020603050405020304" pitchFamily="18" charset="0"/>
                <a:cs typeface="Times New Roman" panose="02020603050405020304" pitchFamily="18" charset="0"/>
              </a:rPr>
              <a:t>New Ways of Managing Relationships between Organizations</a:t>
            </a:r>
            <a:endParaRPr lang="en-US" sz="20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pitchFamily="18" charset="0"/>
                <a:cs typeface="Times New Roman" panose="02020603050405020304" pitchFamily="18" charset="0"/>
              </a:rPr>
              <a:t>From Creativity to Entrepreneurship</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47625" y="1174750"/>
            <a:ext cx="4906645" cy="4953000"/>
          </a:xfrm>
        </p:spPr>
        <p:txBody>
          <a:bodyPr/>
          <a:p>
            <a:pPr algn="just"/>
            <a:r>
              <a:rPr lang="en-US" sz="2400">
                <a:latin typeface="Times New Roman" panose="02020603050405020304" pitchFamily="18" charset="0"/>
                <a:cs typeface="Times New Roman" panose="02020603050405020304" pitchFamily="18" charset="0"/>
              </a:rPr>
              <a:t>Creativity is the ability to develop new ideas and to discover new ways of looking at problems and opportunities.</a:t>
            </a:r>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 Innovation is the ability to apply creative solution to those problems and opportunities in order to enhance people’s lives or to enrich society.</a:t>
            </a:r>
            <a:endParaRPr lang="en-US" sz="24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pic>
        <p:nvPicPr>
          <p:cNvPr id="18" name="Image 18"/>
          <p:cNvPicPr>
            <a:picLocks noChangeAspect="1"/>
          </p:cNvPicPr>
          <p:nvPr>
            <p:ph sz="half" idx="2"/>
          </p:nvPr>
        </p:nvPicPr>
        <p:blipFill>
          <a:blip r:embed="rId1" cstate="print"/>
          <a:stretch>
            <a:fillRect/>
          </a:stretch>
        </p:blipFill>
        <p:spPr>
          <a:xfrm>
            <a:off x="5029200" y="1600200"/>
            <a:ext cx="4038600" cy="2543810"/>
          </a:xfrm>
          <a:prstGeom prst="rect">
            <a:avLst/>
          </a:prstGeom>
        </p:spPr>
      </p:pic>
      <p:sp>
        <p:nvSpPr>
          <p:cNvPr id="100" name="Text Box 99"/>
          <p:cNvSpPr txBox="1"/>
          <p:nvPr/>
        </p:nvSpPr>
        <p:spPr>
          <a:xfrm>
            <a:off x="5334000" y="4495800"/>
            <a:ext cx="3824605" cy="645160"/>
          </a:xfrm>
          <a:prstGeom prst="rect">
            <a:avLst/>
          </a:prstGeom>
          <a:noFill/>
          <a:ln w="9525">
            <a:noFill/>
          </a:ln>
        </p:spPr>
        <p:txBody>
          <a:bodyPr wrap="square">
            <a:spAutoFit/>
          </a:bodyPr>
          <a:p>
            <a:r>
              <a:rPr lang="en-US" sz="1200" b="1">
                <a:solidFill>
                  <a:srgbClr val="212121"/>
                </a:solidFill>
                <a:latin typeface="Times New Roman" panose="02020603050405020304" pitchFamily="18" charset="0"/>
              </a:rPr>
              <a:t>Fig 1.2: </a:t>
            </a:r>
            <a:r>
              <a:rPr lang="en-US" sz="1200">
                <a:solidFill>
                  <a:srgbClr val="212121"/>
                </a:solidFill>
                <a:latin typeface="Times New Roman" panose="02020603050405020304" pitchFamily="18" charset="0"/>
              </a:rPr>
              <a:t>Flow of Creativity, Innovation and Entrepreneurship</a:t>
            </a:r>
            <a:r>
              <a:rPr lang="en-US" sz="1200">
                <a:latin typeface="Times New Roman" panose="02020603050405020304" pitchFamily="18" charset="0"/>
              </a:rPr>
              <a:t> </a:t>
            </a:r>
            <a:endParaRPr lang="en-US"/>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3200">
                <a:latin typeface="Times New Roman" panose="02020603050405020304" pitchFamily="18" charset="0"/>
                <a:cs typeface="Times New Roman" panose="02020603050405020304" pitchFamily="18" charset="0"/>
              </a:rPr>
              <a:t>1.2 Historical Origin of Entrepreneurship</a:t>
            </a:r>
            <a:endParaRPr lang="en-US" sz="320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sz="half" idx="1"/>
          </p:nvPr>
        </p:nvSpPr>
        <p:spPr>
          <a:xfrm>
            <a:off x="35560" y="1056005"/>
            <a:ext cx="6226810" cy="5734685"/>
          </a:xfrm>
        </p:spPr>
        <p:txBody>
          <a:bodyPr/>
          <a:p>
            <a:pPr algn="just"/>
            <a:r>
              <a:rPr lang="en-US" sz="2000" b="1"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rPr>
              <a:t>Ancient period :</a:t>
            </a:r>
            <a:r>
              <a:rPr lang="en-US" sz="20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rPr>
              <a:t>a person managing large commercial projects through the resources provided to him.</a:t>
            </a:r>
            <a:endParaRPr lang="en-US" sz="20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endParaRPr>
          </a:p>
          <a:p>
            <a:pPr algn="just"/>
            <a:endParaRPr lang="en-US" sz="20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endParaRPr>
          </a:p>
          <a:p>
            <a:pPr algn="just"/>
            <a:r>
              <a:rPr lang="en-US" sz="20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rPr>
              <a:t> </a:t>
            </a:r>
            <a:r>
              <a:rPr lang="en-US" sz="2000" b="1"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rPr>
              <a:t>17th Century: </a:t>
            </a:r>
            <a:r>
              <a:rPr lang="en-US" sz="20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rPr>
              <a:t>a person who has signed a contractual agreement with the government to provide stipulated products or to perform service was considered as entrepreneur.</a:t>
            </a:r>
            <a:endParaRPr lang="en-US" sz="20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endParaRPr>
          </a:p>
          <a:p>
            <a:pPr algn="just"/>
            <a:endParaRPr lang="en-US" sz="20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endParaRPr>
          </a:p>
          <a:p>
            <a:pPr algn="just"/>
            <a:r>
              <a:rPr lang="en-US" sz="2000" b="1"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rPr>
              <a:t>18th Century:</a:t>
            </a:r>
            <a:r>
              <a:rPr lang="en-US" sz="20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rPr>
              <a:t> the first theory of entrepreneur has been developed by Richard Cantillon. </a:t>
            </a:r>
            <a:endParaRPr lang="en-US" sz="20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endParaRPr>
          </a:p>
          <a:p>
            <a:pPr lvl="1" algn="just"/>
            <a:r>
              <a:rPr lang="en-US" sz="20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rPr>
              <a:t>He said that an entrepreneur is a risk taker.</a:t>
            </a:r>
            <a:endParaRPr lang="en-US" sz="20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endParaRPr>
          </a:p>
          <a:p>
            <a:pPr lvl="1" algn="just"/>
            <a:r>
              <a:rPr lang="en-US" sz="20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rPr>
              <a:t>Differentiation of the entrepreneurial role from capital providing role</a:t>
            </a:r>
            <a:endParaRPr lang="en-US" sz="20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endParaRPr>
          </a:p>
          <a:p>
            <a:pPr lvl="0" algn="just">
              <a:buFont typeface="Arial" panose="020B0604020202020204" pitchFamily="34" charset="0"/>
              <a:buChar char="•"/>
            </a:pPr>
            <a:endParaRPr lang="en-US" sz="20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endParaRPr>
          </a:p>
        </p:txBody>
      </p:sp>
      <p:sp>
        <p:nvSpPr>
          <p:cNvPr id="5" name="Slide Number Placeholder 4"/>
          <p:cNvSpPr>
            <a:spLocks noGrp="1"/>
          </p:cNvSpPr>
          <p:nvPr>
            <p:ph type="sldNum" sz="quarter" idx="12"/>
          </p:nvPr>
        </p:nvSpPr>
        <p:spPr/>
        <p:txBody>
          <a:bodyPr/>
          <a:p>
            <a:pPr lvl="0"/>
            <a:fld id="{9A0DB2DC-4C9A-4742-B13C-FB6460FD3503}" type="slidenum">
              <a:rPr lang="zh-TW" altLang="en-US" dirty="0"/>
            </a:fld>
            <a:endParaRPr lang="zh-TW" altLang="en-US" dirty="0"/>
          </a:p>
        </p:txBody>
      </p:sp>
      <p:pic>
        <p:nvPicPr>
          <p:cNvPr id="7" name="Content Placeholder 6"/>
          <p:cNvPicPr>
            <a:picLocks noChangeAspect="1"/>
          </p:cNvPicPr>
          <p:nvPr>
            <p:ph sz="half" idx="2"/>
          </p:nvPr>
        </p:nvPicPr>
        <p:blipFill>
          <a:blip r:embed="rId1"/>
          <a:stretch>
            <a:fillRect/>
          </a:stretch>
        </p:blipFill>
        <p:spPr>
          <a:xfrm>
            <a:off x="6477000" y="1676400"/>
            <a:ext cx="2738755" cy="2071370"/>
          </a:xfrm>
          <a:prstGeom prst="rect">
            <a:avLst/>
          </a:prstGeom>
        </p:spPr>
      </p:pic>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pic>
        <p:nvPicPr>
          <p:cNvPr id="7" name="Content Placeholder 6"/>
          <p:cNvPicPr>
            <a:picLocks noChangeAspect="1"/>
          </p:cNvPicPr>
          <p:nvPr>
            <p:ph idx="1"/>
          </p:nvPr>
        </p:nvPicPr>
        <p:blipFill>
          <a:blip r:embed="rId1"/>
          <a:stretch>
            <a:fillRect/>
          </a:stretch>
        </p:blipFill>
        <p:spPr>
          <a:xfrm>
            <a:off x="-39370" y="0"/>
            <a:ext cx="9261475" cy="68446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pPr algn="ctr"/>
            <a:r>
              <a:rPr lang="en-US" sz="3200">
                <a:latin typeface="Times New Roman" panose="02020603050405020304" pitchFamily="18" charset="0"/>
                <a:cs typeface="Times New Roman" panose="02020603050405020304" pitchFamily="18" charset="0"/>
                <a:sym typeface="+mn-ea"/>
              </a:rPr>
              <a:t>Historical Origin of Entrepreneurship</a:t>
            </a:r>
            <a:endParaRPr lang="en-US" sz="3200">
              <a:latin typeface="Times New Roman" panose="02020603050405020304" pitchFamily="18" charset="0"/>
              <a:cs typeface="Times New Roman" panose="02020603050405020304" pitchFamily="18" charset="0"/>
              <a:sym typeface="+mn-ea"/>
            </a:endParaRPr>
          </a:p>
        </p:txBody>
      </p:sp>
      <p:sp>
        <p:nvSpPr>
          <p:cNvPr id="7" name="Content Placeholder 6"/>
          <p:cNvSpPr>
            <a:spLocks noGrp="1"/>
          </p:cNvSpPr>
          <p:nvPr>
            <p:ph idx="1"/>
          </p:nvPr>
        </p:nvSpPr>
        <p:spPr>
          <a:xfrm>
            <a:off x="118745" y="1174750"/>
            <a:ext cx="6007100" cy="5302250"/>
          </a:xfrm>
        </p:spPr>
        <p:txBody>
          <a:bodyPr/>
          <a:p>
            <a:pPr lvl="0" algn="just">
              <a:buFont typeface="Arial" panose="020B0604020202020204" pitchFamily="34" charset="0"/>
              <a:buChar char="•"/>
            </a:pPr>
            <a:r>
              <a:rPr lang="en-US" sz="2400" b="1"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sym typeface="+mn-ea"/>
              </a:rPr>
              <a:t>late</a:t>
            </a:r>
            <a:r>
              <a:rPr lang="en-US" sz="24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sym typeface="+mn-ea"/>
              </a:rPr>
              <a:t> </a:t>
            </a:r>
            <a:r>
              <a:rPr lang="en-US" sz="2400" b="1"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sym typeface="+mn-ea"/>
              </a:rPr>
              <a:t>19th and early 20th Century:</a:t>
            </a:r>
            <a:r>
              <a:rPr lang="en-US" sz="24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sym typeface="+mn-ea"/>
              </a:rPr>
              <a:t> an entrepreneur was viewed from economic perspectives. The entrepreneur organizes and operates an enterprise for personal gain.</a:t>
            </a:r>
            <a:endParaRPr lang="en-US" sz="24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sym typeface="+mn-ea"/>
            </a:endParaRPr>
          </a:p>
          <a:p>
            <a:pPr marL="0" lvl="0" indent="0" algn="just">
              <a:buFont typeface="Arial" panose="020B0604020202020204" pitchFamily="34" charset="0"/>
              <a:buNone/>
            </a:pPr>
            <a:r>
              <a:rPr lang="en-US" sz="24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sym typeface="+mn-ea"/>
              </a:rPr>
              <a:t> </a:t>
            </a:r>
            <a:endParaRPr lang="en-US" sz="24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endParaRPr>
          </a:p>
          <a:p>
            <a:pPr lvl="0" algn="just">
              <a:buFont typeface="Arial" panose="020B0604020202020204" pitchFamily="34" charset="0"/>
              <a:buChar char="•"/>
            </a:pPr>
            <a:r>
              <a:rPr lang="en-US" sz="2400" b="1"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sym typeface="+mn-ea"/>
              </a:rPr>
              <a:t>In the middle of the 20th Century: </a:t>
            </a:r>
            <a:r>
              <a:rPr lang="en-US" sz="24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sym typeface="+mn-ea"/>
              </a:rPr>
              <a:t> the notion of an entrepreneur as an inventor as established. </a:t>
            </a:r>
            <a:endParaRPr lang="en-US" sz="24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endParaRPr>
          </a:p>
          <a:p>
            <a:pPr lvl="0" algn="just">
              <a:buFont typeface="Arial" panose="020B0604020202020204" pitchFamily="34" charset="0"/>
              <a:buChar char="•"/>
            </a:pPr>
            <a:endParaRPr lang="en-US" sz="24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endParaRPr>
          </a:p>
          <a:p>
            <a:pPr lvl="0" algn="just">
              <a:buFont typeface="Arial" panose="020B0604020202020204" pitchFamily="34" charset="0"/>
              <a:buChar char="•"/>
            </a:pPr>
            <a:r>
              <a:rPr lang="en-US" sz="2000" b="1"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sym typeface="+mn-ea"/>
              </a:rPr>
              <a:t>Key Shift:</a:t>
            </a:r>
            <a:r>
              <a:rPr lang="en-US" sz="20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sym typeface="+mn-ea"/>
              </a:rPr>
              <a:t> From project management → Innovation application</a:t>
            </a:r>
            <a:endParaRPr lang="en-US" sz="20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endParaRPr>
          </a:p>
          <a:p>
            <a:endParaRPr lang="en-US" sz="2000" dirty="0">
              <a:solidFill>
                <a:srgbClr val="2C3249"/>
              </a:solidFill>
              <a:latin typeface="Times New Roman" panose="02020603050405020304" pitchFamily="18" charset="0"/>
              <a:ea typeface="Martel Sans" panose="00000800000000000000" pitchFamily="34" charset="-122"/>
              <a:cs typeface="Times New Roman" panose="02020603050405020304" pitchFamily="18" charset="0"/>
            </a:endParaRPr>
          </a:p>
        </p:txBody>
      </p:sp>
      <p:sp>
        <p:nvSpPr>
          <p:cNvPr id="5" name="Slide Number Placeholder 4"/>
          <p:cNvSpPr>
            <a:spLocks noGrp="1"/>
          </p:cNvSpPr>
          <p:nvPr>
            <p:ph type="sldNum" sz="quarter" idx="12"/>
          </p:nvPr>
        </p:nvSpPr>
        <p:spPr/>
        <p:txBody>
          <a:bodyPr/>
          <a:p>
            <a:pPr lvl="0"/>
            <a:fld id="{9A0DB2DC-4C9A-4742-B13C-FB6460FD3503}" type="slidenum">
              <a:rPr lang="zh-TW" altLang="en-US" dirty="0"/>
            </a:fld>
            <a:endParaRPr lang="zh-TW" altLang="en-US" dirty="0"/>
          </a:p>
        </p:txBody>
      </p:sp>
      <p:pic>
        <p:nvPicPr>
          <p:cNvPr id="9" name="Content Placeholder 8"/>
          <p:cNvPicPr>
            <a:picLocks noChangeAspect="1"/>
          </p:cNvPicPr>
          <p:nvPr>
            <p:ph sz="half" idx="2"/>
          </p:nvPr>
        </p:nvPicPr>
        <p:blipFill>
          <a:blip r:embed="rId1"/>
          <a:stretch>
            <a:fillRect/>
          </a:stretch>
        </p:blipFill>
        <p:spPr>
          <a:xfrm>
            <a:off x="6400800" y="1752600"/>
            <a:ext cx="2738755" cy="2071370"/>
          </a:xfrm>
          <a:prstGeom prst="rect">
            <a:avLst/>
          </a:prstGeom>
        </p:spPr>
      </p:pic>
      <p:sp>
        <p:nvSpPr>
          <p:cNvPr id="2" name="Footer Placeholder 1"/>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pPr algn="ctr"/>
            <a:r>
              <a:rPr lang="en-US" sz="2800">
                <a:latin typeface="Times New Roman" panose="02020603050405020304" pitchFamily="18" charset="0"/>
                <a:cs typeface="Times New Roman" panose="02020603050405020304" pitchFamily="18" charset="0"/>
              </a:rPr>
              <a:t>1.3 Definitions of Entrepreneurship and Entrepreneur</a:t>
            </a:r>
            <a:endParaRPr lang="en-US" sz="280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135890" y="989330"/>
            <a:ext cx="8550910" cy="5732145"/>
          </a:xfrm>
        </p:spPr>
        <p:txBody>
          <a:bodyPr/>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10" name="Text Box 9"/>
          <p:cNvSpPr txBox="1"/>
          <p:nvPr/>
        </p:nvSpPr>
        <p:spPr>
          <a:xfrm>
            <a:off x="277495" y="990600"/>
            <a:ext cx="8589645" cy="1322070"/>
          </a:xfrm>
          <a:prstGeom prst="rect">
            <a:avLst/>
          </a:prstGeom>
          <a:solidFill>
            <a:schemeClr val="accent2">
              <a:lumMod val="60000"/>
              <a:lumOff val="40000"/>
            </a:schemeClr>
          </a:solidFill>
        </p:spPr>
        <p:txBody>
          <a:bodyPr wrap="square" rtlCol="0">
            <a:spAutoFit/>
          </a:bodyPr>
          <a:p>
            <a:pPr marL="0" indent="0" algn="just">
              <a:buNone/>
            </a:pPr>
            <a:r>
              <a:rPr lang="en-US" sz="1800">
                <a:cs typeface="Times New Roman" panose="02020603050405020304" pitchFamily="18" charset="0"/>
                <a:sym typeface="+mn-ea"/>
              </a:rPr>
              <a:t>1.Entrepreneurship is the process of identifying opportunities in the market place, arranging the resources required to pursue these opportunities and investing the resources to exploit the opportunities for long term gains. It involves creating incremental wealth</a:t>
            </a:r>
            <a:r>
              <a:rPr lang="en-US">
                <a:cs typeface="Times New Roman" panose="02020603050405020304" pitchFamily="18" charset="0"/>
                <a:sym typeface="+mn-ea"/>
              </a:rPr>
              <a:t> </a:t>
            </a:r>
            <a:r>
              <a:rPr lang="en-US" sz="2000">
                <a:cs typeface="Times New Roman" panose="02020603050405020304" pitchFamily="18" charset="0"/>
                <a:sym typeface="+mn-ea"/>
              </a:rPr>
              <a:t>by bringing together resources in new ways to start and operate an enterprise.</a:t>
            </a:r>
            <a:endParaRPr lang="en-US"/>
          </a:p>
        </p:txBody>
      </p:sp>
      <p:sp>
        <p:nvSpPr>
          <p:cNvPr id="12" name="Text Box 11"/>
          <p:cNvSpPr txBox="1"/>
          <p:nvPr/>
        </p:nvSpPr>
        <p:spPr>
          <a:xfrm>
            <a:off x="262255" y="2595880"/>
            <a:ext cx="8576945" cy="645160"/>
          </a:xfrm>
          <a:prstGeom prst="rect">
            <a:avLst/>
          </a:prstGeom>
          <a:solidFill>
            <a:schemeClr val="accent6">
              <a:lumMod val="20000"/>
              <a:lumOff val="80000"/>
            </a:schemeClr>
          </a:solidFill>
        </p:spPr>
        <p:txBody>
          <a:bodyPr wrap="square" rtlCol="0">
            <a:spAutoFit/>
          </a:bodyPr>
          <a:p>
            <a:pPr marL="0" algn="just">
              <a:buClrTx/>
              <a:buSzTx/>
              <a:buFontTx/>
              <a:buNone/>
            </a:pPr>
            <a:r>
              <a:rPr lang="en-US" sz="1800">
                <a:cs typeface="Times New Roman" panose="02020603050405020304" pitchFamily="18" charset="0"/>
                <a:sym typeface="+mn-ea"/>
              </a:rPr>
              <a:t>2.Entrepreneurship is the processes through which individuals become aware of business ownership then develop ideas for, and initiate a business.</a:t>
            </a:r>
            <a:endParaRPr lang="en-US" sz="1800">
              <a:latin typeface="Times New Roman" panose="02020603050405020304" pitchFamily="18" charset="0"/>
              <a:cs typeface="Times New Roman" panose="02020603050405020304" pitchFamily="18" charset="0"/>
            </a:endParaRPr>
          </a:p>
        </p:txBody>
      </p:sp>
      <p:sp>
        <p:nvSpPr>
          <p:cNvPr id="13" name="Text Box 12"/>
          <p:cNvSpPr txBox="1"/>
          <p:nvPr/>
        </p:nvSpPr>
        <p:spPr>
          <a:xfrm>
            <a:off x="262255" y="3624580"/>
            <a:ext cx="8424545" cy="1476375"/>
          </a:xfrm>
          <a:prstGeom prst="rect">
            <a:avLst/>
          </a:prstGeom>
          <a:solidFill>
            <a:schemeClr val="accent2">
              <a:lumMod val="60000"/>
              <a:lumOff val="40000"/>
            </a:schemeClr>
          </a:solidFill>
        </p:spPr>
        <p:txBody>
          <a:bodyPr wrap="square" rtlCol="0">
            <a:spAutoFit/>
          </a:bodyPr>
          <a:p>
            <a:pPr algn="just"/>
            <a:r>
              <a:rPr lang="en-US" sz="1800">
                <a:cs typeface="Times New Roman" panose="02020603050405020304" pitchFamily="18" charset="0"/>
                <a:sym typeface="+mn-ea"/>
              </a:rPr>
              <a:t>3.Entrepreneurship can also be defined as the process of creating something different and better with value by devoting the necessary time and effort by assuming the accompanying financial, psychic and social risks and receiving the resulting monetary reward and personal satisfaction. In this case an individual should come up with something different and better in order to the named as entrepreneur.</a:t>
            </a:r>
            <a:endParaRPr lang="en-US" sz="1800">
              <a:latin typeface="Times New Roman" panose="02020603050405020304" pitchFamily="18" charset="0"/>
              <a:cs typeface="Times New Roman" panose="02020603050405020304" pitchFamily="18" charset="0"/>
            </a:endParaRPr>
          </a:p>
        </p:txBody>
      </p:sp>
      <p:sp>
        <p:nvSpPr>
          <p:cNvPr id="14" name="Text Box 13"/>
          <p:cNvSpPr txBox="1"/>
          <p:nvPr/>
        </p:nvSpPr>
        <p:spPr>
          <a:xfrm>
            <a:off x="262255" y="5415915"/>
            <a:ext cx="8604885" cy="922020"/>
          </a:xfrm>
          <a:prstGeom prst="rect">
            <a:avLst/>
          </a:prstGeom>
          <a:solidFill>
            <a:schemeClr val="bg1">
              <a:lumMod val="75000"/>
            </a:schemeClr>
          </a:solidFill>
        </p:spPr>
        <p:txBody>
          <a:bodyPr wrap="square" rtlCol="0">
            <a:spAutoFit/>
          </a:bodyPr>
          <a:p>
            <a:pPr algn="just"/>
            <a:r>
              <a:rPr lang="en-US" sz="1800">
                <a:cs typeface="Times New Roman" panose="02020603050405020304" pitchFamily="18" charset="0"/>
                <a:sym typeface="+mn-ea"/>
              </a:rPr>
              <a:t>4.Entrepreneurship is the art of identifying viable business opportunities and mobilizing resources to convert those opportunities into a successful enterprise through creativity, innovation, risk taking and progressive imagination</a:t>
            </a:r>
            <a:endParaRPr lang="en-US" sz="1800">
              <a:cs typeface="Times New Roman" panose="02020603050405020304" pitchFamily="18" charset="0"/>
              <a:sym typeface="+mn-ea"/>
            </a:endParaRPr>
          </a:p>
        </p:txBody>
      </p:sp>
      <p:sp>
        <p:nvSpPr>
          <p:cNvPr id="2" name="Footer Placeholder 1"/>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2"/>
          <p:cNvSpPr/>
          <p:nvPr/>
        </p:nvSpPr>
        <p:spPr>
          <a:xfrm>
            <a:off x="496119" y="1918171"/>
            <a:ext cx="4566344" cy="442987"/>
          </a:xfrm>
          <a:prstGeom prst="rect">
            <a:avLst/>
          </a:prstGeom>
          <a:noFill/>
        </p:spPr>
        <p:txBody>
          <a:bodyPr wrap="none" lIns="0" tIns="0" rIns="0" bIns="0" rtlCol="0" anchor="t"/>
          <a:p>
            <a:pPr marL="0" indent="0" algn="l">
              <a:lnSpc>
                <a:spcPts val="5550"/>
              </a:lnSpc>
              <a:buNone/>
            </a:pPr>
            <a:r>
              <a:rPr lang="en-US" sz="2780" dirty="0">
                <a:solidFill>
                  <a:srgbClr val="272D45"/>
                </a:solidFill>
                <a:ea typeface="Kanit Light" pitchFamily="34" charset="-122"/>
                <a:cs typeface="Times New Roman" panose="02020603050405020304" pitchFamily="18" charset="0"/>
              </a:rPr>
              <a:t> </a:t>
            </a:r>
            <a:endParaRPr lang="en-US" sz="2780" dirty="0">
              <a:solidFill>
                <a:srgbClr val="272D45"/>
              </a:solidFill>
              <a:ea typeface="Kanit Light" pitchFamily="34" charset="-122"/>
              <a:cs typeface="Times New Roman" panose="02020603050405020304" pitchFamily="18" charset="0"/>
            </a:endParaRPr>
          </a:p>
        </p:txBody>
      </p:sp>
      <p:sp>
        <p:nvSpPr>
          <p:cNvPr id="6" name="Text 4"/>
          <p:cNvSpPr/>
          <p:nvPr/>
        </p:nvSpPr>
        <p:spPr>
          <a:xfrm>
            <a:off x="456565" y="1066800"/>
            <a:ext cx="2555875" cy="487045"/>
          </a:xfrm>
          <a:prstGeom prst="rect">
            <a:avLst/>
          </a:prstGeom>
          <a:noFill/>
        </p:spPr>
        <p:txBody>
          <a:bodyPr wrap="none" lIns="0" tIns="0" rIns="0" bIns="0" rtlCol="0" anchor="t"/>
          <a:p>
            <a:pPr marL="0" indent="0" algn="l">
              <a:lnSpc>
                <a:spcPts val="2750"/>
              </a:lnSpc>
              <a:buNone/>
            </a:pPr>
            <a:r>
              <a:rPr lang="en-US" sz="2000" b="1" dirty="0">
                <a:solidFill>
                  <a:srgbClr val="272D45"/>
                </a:solidFill>
                <a:ea typeface="Kanit Light" pitchFamily="34" charset="-122"/>
                <a:cs typeface="Times New Roman" panose="02020603050405020304" pitchFamily="18" charset="0"/>
              </a:rPr>
              <a:t>Five Critical Elements</a:t>
            </a:r>
            <a:endParaRPr lang="en-US" sz="2000" b="1" dirty="0">
              <a:solidFill>
                <a:srgbClr val="272D45"/>
              </a:solidFill>
              <a:ea typeface="Kanit Light" pitchFamily="34" charset="-122"/>
              <a:cs typeface="Times New Roman" panose="02020603050405020304" pitchFamily="18" charset="0"/>
            </a:endParaRPr>
          </a:p>
        </p:txBody>
      </p:sp>
      <p:sp>
        <p:nvSpPr>
          <p:cNvPr id="7" name="Shape 5"/>
          <p:cNvSpPr/>
          <p:nvPr/>
        </p:nvSpPr>
        <p:spPr>
          <a:xfrm>
            <a:off x="377190" y="1763395"/>
            <a:ext cx="1931670" cy="1251585"/>
          </a:xfrm>
          <a:prstGeom prst="roundRect">
            <a:avLst>
              <a:gd name="adj" fmla="val 6219"/>
            </a:avLst>
          </a:prstGeom>
          <a:solidFill>
            <a:srgbClr val="DFECE9"/>
          </a:solidFill>
          <a:ln w="7620">
            <a:solidFill>
              <a:srgbClr val="C5D2CF"/>
            </a:solidFill>
            <a:prstDash val="solid"/>
          </a:ln>
        </p:spPr>
      </p:sp>
      <p:sp>
        <p:nvSpPr>
          <p:cNvPr id="8" name="Text 6"/>
          <p:cNvSpPr/>
          <p:nvPr/>
        </p:nvSpPr>
        <p:spPr>
          <a:xfrm>
            <a:off x="523875" y="1917700"/>
            <a:ext cx="1638300" cy="728980"/>
          </a:xfrm>
          <a:prstGeom prst="rect">
            <a:avLst/>
          </a:prstGeom>
          <a:noFill/>
        </p:spPr>
        <p:txBody>
          <a:bodyPr wrap="square" lIns="0" tIns="0" rIns="0" bIns="0" rtlCol="0" anchor="t"/>
          <a:p>
            <a:pPr marL="0" indent="0" algn="l">
              <a:lnSpc>
                <a:spcPts val="2750"/>
              </a:lnSpc>
              <a:buNone/>
            </a:pPr>
            <a:r>
              <a:rPr lang="en-US" sz="1375" dirty="0">
                <a:solidFill>
                  <a:srgbClr val="2C3249"/>
                </a:solidFill>
                <a:ea typeface="Kanit Light" pitchFamily="34" charset="-122"/>
                <a:cs typeface="Times New Roman" panose="02020603050405020304" pitchFamily="18" charset="0"/>
              </a:rPr>
              <a:t>1. Ability to perceive opportunity</a:t>
            </a:r>
            <a:endParaRPr lang="en-US" sz="1375" dirty="0">
              <a:solidFill>
                <a:srgbClr val="2C3249"/>
              </a:solidFill>
              <a:ea typeface="Kanit Light" pitchFamily="34" charset="-122"/>
              <a:cs typeface="Times New Roman" panose="02020603050405020304" pitchFamily="18" charset="0"/>
            </a:endParaRPr>
          </a:p>
        </p:txBody>
      </p:sp>
      <p:sp>
        <p:nvSpPr>
          <p:cNvPr id="9" name="Shape 7"/>
          <p:cNvSpPr/>
          <p:nvPr/>
        </p:nvSpPr>
        <p:spPr>
          <a:xfrm>
            <a:off x="2450465" y="1764030"/>
            <a:ext cx="1931670" cy="1250950"/>
          </a:xfrm>
          <a:prstGeom prst="roundRect">
            <a:avLst>
              <a:gd name="adj" fmla="val 6219"/>
            </a:avLst>
          </a:prstGeom>
          <a:solidFill>
            <a:srgbClr val="DFECE9"/>
          </a:solidFill>
          <a:ln w="7620">
            <a:solidFill>
              <a:srgbClr val="C5D2CF"/>
            </a:solidFill>
            <a:prstDash val="solid"/>
          </a:ln>
        </p:spPr>
      </p:sp>
      <p:sp>
        <p:nvSpPr>
          <p:cNvPr id="10" name="Text 8"/>
          <p:cNvSpPr/>
          <p:nvPr/>
        </p:nvSpPr>
        <p:spPr>
          <a:xfrm>
            <a:off x="2597150" y="1832610"/>
            <a:ext cx="1638300" cy="1035050"/>
          </a:xfrm>
          <a:prstGeom prst="rect">
            <a:avLst/>
          </a:prstGeom>
          <a:noFill/>
        </p:spPr>
        <p:txBody>
          <a:bodyPr wrap="square" lIns="0" tIns="0" rIns="0" bIns="0" rtlCol="0" anchor="t"/>
          <a:p>
            <a:pPr marL="0" indent="0" algn="l">
              <a:lnSpc>
                <a:spcPts val="2750"/>
              </a:lnSpc>
              <a:buNone/>
            </a:pPr>
            <a:r>
              <a:rPr lang="en-US" sz="1375" dirty="0">
                <a:solidFill>
                  <a:srgbClr val="2C3249"/>
                </a:solidFill>
                <a:ea typeface="Kanit Light" pitchFamily="34" charset="-122"/>
                <a:cs typeface="Times New Roman" panose="02020603050405020304" pitchFamily="18" charset="0"/>
              </a:rPr>
              <a:t>2. Ability to commercialize (innovation)</a:t>
            </a:r>
            <a:endParaRPr lang="en-US" sz="1375" dirty="0">
              <a:solidFill>
                <a:srgbClr val="2C3249"/>
              </a:solidFill>
              <a:ea typeface="Kanit Light" pitchFamily="34" charset="-122"/>
              <a:cs typeface="Times New Roman" panose="02020603050405020304" pitchFamily="18" charset="0"/>
            </a:endParaRPr>
          </a:p>
        </p:txBody>
      </p:sp>
      <p:sp>
        <p:nvSpPr>
          <p:cNvPr id="11" name="Shape 9"/>
          <p:cNvSpPr/>
          <p:nvPr/>
        </p:nvSpPr>
        <p:spPr>
          <a:xfrm>
            <a:off x="4524375" y="1795780"/>
            <a:ext cx="1931670" cy="1219200"/>
          </a:xfrm>
          <a:prstGeom prst="roundRect">
            <a:avLst>
              <a:gd name="adj" fmla="val 6219"/>
            </a:avLst>
          </a:prstGeom>
          <a:solidFill>
            <a:srgbClr val="DFECE9"/>
          </a:solidFill>
          <a:ln w="7620">
            <a:solidFill>
              <a:srgbClr val="C5D2CF"/>
            </a:solidFill>
            <a:prstDash val="solid"/>
          </a:ln>
        </p:spPr>
      </p:sp>
      <p:sp>
        <p:nvSpPr>
          <p:cNvPr id="12" name="Text 10"/>
          <p:cNvSpPr/>
          <p:nvPr/>
        </p:nvSpPr>
        <p:spPr>
          <a:xfrm>
            <a:off x="4670425" y="1991995"/>
            <a:ext cx="1638300" cy="654685"/>
          </a:xfrm>
          <a:prstGeom prst="rect">
            <a:avLst/>
          </a:prstGeom>
          <a:noFill/>
        </p:spPr>
        <p:txBody>
          <a:bodyPr wrap="square" lIns="0" tIns="0" rIns="0" bIns="0" rtlCol="0" anchor="t"/>
          <a:p>
            <a:pPr marL="0" indent="0" algn="l">
              <a:lnSpc>
                <a:spcPts val="2750"/>
              </a:lnSpc>
              <a:buNone/>
            </a:pPr>
            <a:r>
              <a:rPr lang="en-US" sz="1375" dirty="0">
                <a:solidFill>
                  <a:srgbClr val="2C3249"/>
                </a:solidFill>
                <a:ea typeface="Kanit Light" pitchFamily="34" charset="-122"/>
                <a:cs typeface="Times New Roman" panose="02020603050405020304" pitchFamily="18" charset="0"/>
              </a:rPr>
              <a:t>3. Ability to pursue sustainably</a:t>
            </a:r>
            <a:endParaRPr lang="en-US" sz="1375" dirty="0">
              <a:solidFill>
                <a:srgbClr val="2C3249"/>
              </a:solidFill>
              <a:ea typeface="Kanit Light" pitchFamily="34" charset="-122"/>
              <a:cs typeface="Times New Roman" panose="02020603050405020304" pitchFamily="18" charset="0"/>
            </a:endParaRPr>
          </a:p>
        </p:txBody>
      </p:sp>
      <p:sp>
        <p:nvSpPr>
          <p:cNvPr id="13" name="Shape 11"/>
          <p:cNvSpPr/>
          <p:nvPr/>
        </p:nvSpPr>
        <p:spPr>
          <a:xfrm>
            <a:off x="6597650" y="1795780"/>
            <a:ext cx="1931670" cy="1219200"/>
          </a:xfrm>
          <a:prstGeom prst="roundRect">
            <a:avLst>
              <a:gd name="adj" fmla="val 6219"/>
            </a:avLst>
          </a:prstGeom>
          <a:solidFill>
            <a:srgbClr val="DFECE9"/>
          </a:solidFill>
          <a:ln w="7620">
            <a:solidFill>
              <a:srgbClr val="C5D2CF"/>
            </a:solidFill>
            <a:prstDash val="solid"/>
          </a:ln>
        </p:spPr>
      </p:sp>
      <p:sp>
        <p:nvSpPr>
          <p:cNvPr id="14" name="Text 12"/>
          <p:cNvSpPr/>
          <p:nvPr/>
        </p:nvSpPr>
        <p:spPr>
          <a:xfrm>
            <a:off x="6744335" y="1917700"/>
            <a:ext cx="1638300" cy="728980"/>
          </a:xfrm>
          <a:prstGeom prst="rect">
            <a:avLst/>
          </a:prstGeom>
          <a:noFill/>
        </p:spPr>
        <p:txBody>
          <a:bodyPr wrap="square" lIns="0" tIns="0" rIns="0" bIns="0" rtlCol="0" anchor="t"/>
          <a:p>
            <a:pPr marL="0" indent="0" algn="l">
              <a:lnSpc>
                <a:spcPts val="2750"/>
              </a:lnSpc>
              <a:buNone/>
            </a:pPr>
            <a:r>
              <a:rPr lang="en-US" sz="1375" dirty="0">
                <a:solidFill>
                  <a:srgbClr val="2C3249"/>
                </a:solidFill>
                <a:ea typeface="Kanit Light" pitchFamily="34" charset="-122"/>
                <a:cs typeface="Times New Roman" panose="02020603050405020304" pitchFamily="18" charset="0"/>
              </a:rPr>
              <a:t>4. Ability to pursue systematically</a:t>
            </a:r>
            <a:endParaRPr lang="en-US" sz="1375" dirty="0">
              <a:solidFill>
                <a:srgbClr val="2C3249"/>
              </a:solidFill>
              <a:ea typeface="Kanit Light" pitchFamily="34" charset="-122"/>
              <a:cs typeface="Times New Roman" panose="02020603050405020304" pitchFamily="18" charset="0"/>
            </a:endParaRPr>
          </a:p>
        </p:txBody>
      </p:sp>
      <p:sp>
        <p:nvSpPr>
          <p:cNvPr id="15" name="Shape 13"/>
          <p:cNvSpPr/>
          <p:nvPr/>
        </p:nvSpPr>
        <p:spPr>
          <a:xfrm>
            <a:off x="377190" y="3156585"/>
            <a:ext cx="8151495" cy="647065"/>
          </a:xfrm>
          <a:prstGeom prst="roundRect">
            <a:avLst>
              <a:gd name="adj" fmla="val 11573"/>
            </a:avLst>
          </a:prstGeom>
          <a:solidFill>
            <a:srgbClr val="DFECE9"/>
          </a:solidFill>
          <a:ln w="7620">
            <a:solidFill>
              <a:srgbClr val="C5D2CF"/>
            </a:solidFill>
            <a:prstDash val="solid"/>
          </a:ln>
        </p:spPr>
      </p:sp>
      <p:sp>
        <p:nvSpPr>
          <p:cNvPr id="16" name="Text 14"/>
          <p:cNvSpPr/>
          <p:nvPr/>
        </p:nvSpPr>
        <p:spPr>
          <a:xfrm>
            <a:off x="523895" y="3302809"/>
            <a:ext cx="2331839" cy="221456"/>
          </a:xfrm>
          <a:prstGeom prst="rect">
            <a:avLst/>
          </a:prstGeom>
          <a:noFill/>
        </p:spPr>
        <p:txBody>
          <a:bodyPr wrap="none" lIns="0" tIns="0" rIns="0" bIns="0" rtlCol="0" anchor="t"/>
          <a:p>
            <a:pPr marL="0" indent="0" algn="l">
              <a:lnSpc>
                <a:spcPts val="2750"/>
              </a:lnSpc>
              <a:buNone/>
            </a:pPr>
            <a:r>
              <a:rPr lang="en-US" sz="1375" dirty="0">
                <a:solidFill>
                  <a:srgbClr val="2C3249"/>
                </a:solidFill>
                <a:ea typeface="Kanit Light" pitchFamily="34" charset="-122"/>
                <a:cs typeface="Times New Roman" panose="02020603050405020304" pitchFamily="18" charset="0"/>
              </a:rPr>
              <a:t>5. Acceptance of risk or failure</a:t>
            </a:r>
            <a:endParaRPr lang="en-US" sz="1375" dirty="0">
              <a:solidFill>
                <a:srgbClr val="2C3249"/>
              </a:solidFill>
              <a:ea typeface="Kanit Light" pitchFamily="34" charset="-122"/>
              <a:cs typeface="Times New Roman" panose="02020603050405020304" pitchFamily="18" charset="0"/>
            </a:endParaRPr>
          </a:p>
        </p:txBody>
      </p:sp>
      <p:sp>
        <p:nvSpPr>
          <p:cNvPr id="17" name="Text 15"/>
          <p:cNvSpPr/>
          <p:nvPr/>
        </p:nvSpPr>
        <p:spPr>
          <a:xfrm>
            <a:off x="496570" y="4419600"/>
            <a:ext cx="8151495" cy="689610"/>
          </a:xfrm>
          <a:prstGeom prst="rect">
            <a:avLst/>
          </a:prstGeom>
          <a:noFill/>
        </p:spPr>
        <p:txBody>
          <a:bodyPr wrap="none" lIns="0" tIns="0" rIns="0" bIns="0" rtlCol="0" anchor="t"/>
          <a:p>
            <a:pPr marL="0" indent="0" algn="l">
              <a:lnSpc>
                <a:spcPts val="2850"/>
              </a:lnSpc>
              <a:buNone/>
            </a:pPr>
            <a:r>
              <a:rPr lang="en-US" sz="1800" b="1" dirty="0">
                <a:solidFill>
                  <a:srgbClr val="2C3249"/>
                </a:solidFill>
                <a:ea typeface="Martel Sans" panose="00000800000000000000" pitchFamily="34" charset="-122"/>
                <a:cs typeface="Times New Roman" panose="02020603050405020304" pitchFamily="18" charset="0"/>
              </a:rPr>
              <a:t>Key Formula:</a:t>
            </a:r>
            <a:r>
              <a:rPr lang="en-US" sz="1800" dirty="0">
                <a:solidFill>
                  <a:srgbClr val="2C3249"/>
                </a:solidFill>
                <a:ea typeface="Martel Sans" panose="00000800000000000000" pitchFamily="34" charset="-122"/>
                <a:cs typeface="Times New Roman" panose="02020603050405020304" pitchFamily="18" charset="0"/>
              </a:rPr>
              <a:t> Entrepreneurship = Creativity + Innovation</a:t>
            </a:r>
            <a:endParaRPr lang="en-US" sz="1800" dirty="0">
              <a:solidFill>
                <a:srgbClr val="2C3249"/>
              </a:solidFill>
              <a:ea typeface="Martel Sans" panose="00000800000000000000" pitchFamily="34" charset="-122"/>
              <a:cs typeface="Times New Roman" panose="02020603050405020304" pitchFamily="18" charset="0"/>
            </a:endParaRPr>
          </a:p>
        </p:txBody>
      </p:sp>
      <p:sp>
        <p:nvSpPr>
          <p:cNvPr id="18" name="Text 3"/>
          <p:cNvSpPr/>
          <p:nvPr/>
        </p:nvSpPr>
        <p:spPr>
          <a:xfrm>
            <a:off x="990640" y="152559"/>
            <a:ext cx="7831217" cy="566976"/>
          </a:xfrm>
          <a:prstGeom prst="rect">
            <a:avLst/>
          </a:prstGeom>
          <a:noFill/>
        </p:spPr>
        <p:txBody>
          <a:bodyPr wrap="none" lIns="0" tIns="0" rIns="0" bIns="0" rtlCol="0" anchor="t"/>
          <a:p>
            <a:pPr marL="0" indent="0" algn="l">
              <a:lnSpc>
                <a:spcPts val="4450"/>
              </a:lnSpc>
              <a:buNone/>
            </a:pPr>
            <a:r>
              <a:rPr lang="en-US" sz="3550" dirty="0">
                <a:solidFill>
                  <a:srgbClr val="272D45"/>
                </a:solidFill>
                <a:ea typeface="Kanit Light" pitchFamily="34" charset="-122"/>
                <a:cs typeface="Times New Roman" panose="02020603050405020304" pitchFamily="18" charset="0"/>
              </a:rPr>
              <a:t> Core Elements of Entrepreneurship</a:t>
            </a:r>
            <a:endParaRPr lang="en-US" sz="3550" dirty="0">
              <a:solidFill>
                <a:srgbClr val="272D45"/>
              </a:solidFill>
              <a:ea typeface="Kanit Light" pitchFamily="34"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pPr algn="ctr"/>
            <a:br>
              <a:rPr lang="en-US" sz="2800">
                <a:latin typeface="Times New Roman" panose="02020603050405020304" pitchFamily="18" charset="0"/>
                <a:cs typeface="Times New Roman" panose="02020603050405020304" pitchFamily="18" charset="0"/>
              </a:rPr>
            </a:br>
            <a:r>
              <a:rPr lang="en-US" sz="2800">
                <a:latin typeface="Times New Roman" panose="02020603050405020304" pitchFamily="18" charset="0"/>
                <a:cs typeface="Times New Roman" panose="02020603050405020304" pitchFamily="18" charset="0"/>
              </a:rPr>
              <a:t>An entrepreneur can be defined as follows:</a:t>
            </a:r>
            <a:br>
              <a:rPr lang="en-US" sz="2800">
                <a:latin typeface="Times New Roman" panose="02020603050405020304" pitchFamily="18" charset="0"/>
                <a:cs typeface="Times New Roman" panose="02020603050405020304" pitchFamily="18" charset="0"/>
              </a:rPr>
            </a:br>
            <a:endParaRPr lang="en-US" sz="280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135890" y="989330"/>
            <a:ext cx="8550910" cy="5732145"/>
          </a:xfrm>
        </p:spPr>
        <p:txBody>
          <a:bodyPr/>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a:p>
            <a:pPr marL="0" algn="just">
              <a:buClrTx/>
              <a:buSzTx/>
              <a:buFontTx/>
              <a:buNone/>
            </a:pPr>
            <a:endParaRPr lang="en-US" sz="180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10" name="Text Box 9"/>
          <p:cNvSpPr txBox="1"/>
          <p:nvPr/>
        </p:nvSpPr>
        <p:spPr>
          <a:xfrm>
            <a:off x="277495" y="990600"/>
            <a:ext cx="8589645" cy="1014730"/>
          </a:xfrm>
          <a:prstGeom prst="rect">
            <a:avLst/>
          </a:prstGeom>
          <a:solidFill>
            <a:schemeClr val="accent2">
              <a:lumMod val="60000"/>
              <a:lumOff val="40000"/>
            </a:schemeClr>
          </a:solidFill>
        </p:spPr>
        <p:txBody>
          <a:bodyPr wrap="square" rtlCol="0">
            <a:spAutoFit/>
          </a:bodyPr>
          <a:p>
            <a:pPr marL="0" indent="0" algn="just">
              <a:buNone/>
            </a:pPr>
            <a:r>
              <a:rPr lang="en-US" sz="2000">
                <a:cs typeface="Times New Roman" panose="02020603050405020304" pitchFamily="18" charset="0"/>
                <a:sym typeface="+mn-ea"/>
              </a:rPr>
              <a:t>1)An entrepreneur is any person who creates and develops a business idea and takes the risk of setting up an enterprise to produce a product or service which satisfies customer needs.</a:t>
            </a:r>
            <a:endParaRPr lang="en-US" sz="2000">
              <a:cs typeface="Times New Roman" panose="02020603050405020304" pitchFamily="18" charset="0"/>
              <a:sym typeface="+mn-ea"/>
            </a:endParaRPr>
          </a:p>
        </p:txBody>
      </p:sp>
      <p:sp>
        <p:nvSpPr>
          <p:cNvPr id="12" name="Text Box 11"/>
          <p:cNvSpPr txBox="1"/>
          <p:nvPr/>
        </p:nvSpPr>
        <p:spPr>
          <a:xfrm>
            <a:off x="228600" y="2286000"/>
            <a:ext cx="8576945" cy="922020"/>
          </a:xfrm>
          <a:prstGeom prst="rect">
            <a:avLst/>
          </a:prstGeom>
          <a:solidFill>
            <a:schemeClr val="accent6">
              <a:lumMod val="20000"/>
              <a:lumOff val="80000"/>
            </a:schemeClr>
          </a:solidFill>
        </p:spPr>
        <p:txBody>
          <a:bodyPr wrap="square" rtlCol="0">
            <a:spAutoFit/>
          </a:bodyPr>
          <a:p>
            <a:pPr marL="0" algn="just">
              <a:buClrTx/>
              <a:buSzTx/>
              <a:buFontTx/>
              <a:buNone/>
            </a:pPr>
            <a:r>
              <a:rPr lang="en-US" sz="1800">
                <a:cs typeface="Times New Roman" panose="02020603050405020304" pitchFamily="18" charset="0"/>
                <a:sym typeface="+mn-ea"/>
              </a:rPr>
              <a:t>2)An entrepreneur can also be defined as a professional who discovers a business opportunity to produce improved or new goods and services and identifies a way in which resources required can be mobilized.</a:t>
            </a:r>
            <a:endParaRPr lang="en-US" sz="1800">
              <a:cs typeface="Times New Roman" panose="02020603050405020304" pitchFamily="18" charset="0"/>
              <a:sym typeface="+mn-ea"/>
            </a:endParaRPr>
          </a:p>
        </p:txBody>
      </p:sp>
      <p:sp>
        <p:nvSpPr>
          <p:cNvPr id="13" name="Text Box 12"/>
          <p:cNvSpPr txBox="1"/>
          <p:nvPr/>
        </p:nvSpPr>
        <p:spPr>
          <a:xfrm>
            <a:off x="228600" y="3573780"/>
            <a:ext cx="8424545" cy="1476375"/>
          </a:xfrm>
          <a:prstGeom prst="rect">
            <a:avLst/>
          </a:prstGeom>
          <a:solidFill>
            <a:schemeClr val="accent2">
              <a:lumMod val="60000"/>
              <a:lumOff val="40000"/>
            </a:schemeClr>
          </a:solidFill>
        </p:spPr>
        <p:txBody>
          <a:bodyPr wrap="square" rtlCol="0">
            <a:spAutoFit/>
          </a:bodyPr>
          <a:p>
            <a:pPr algn="just"/>
            <a:r>
              <a:rPr lang="en-US" sz="1800">
                <a:cs typeface="Times New Roman" panose="02020603050405020304" pitchFamily="18" charset="0"/>
                <a:sym typeface="+mn-ea"/>
              </a:rPr>
              <a:t>3)An entrepreneur is an individual who: has the ability to identify and pursue a business opportunity; undertakes a business venture; raises the capital to finance it; gathers the necessary physical, financial and human resources needed to operate the business venture; sets goals for him/herself and others; initiates appropriate action to ensure success; and assumes all or a major portion of the risk!</a:t>
            </a:r>
            <a:endParaRPr lang="en-US" sz="1800">
              <a:cs typeface="Times New Roman" panose="02020603050405020304" pitchFamily="18" charset="0"/>
              <a:sym typeface="+mn-ea"/>
            </a:endParaRPr>
          </a:p>
        </p:txBody>
      </p:sp>
      <p:sp>
        <p:nvSpPr>
          <p:cNvPr id="14" name="Text Box 13"/>
          <p:cNvSpPr txBox="1"/>
          <p:nvPr/>
        </p:nvSpPr>
        <p:spPr>
          <a:xfrm>
            <a:off x="262255" y="5415915"/>
            <a:ext cx="8604885" cy="645160"/>
          </a:xfrm>
          <a:prstGeom prst="rect">
            <a:avLst/>
          </a:prstGeom>
          <a:solidFill>
            <a:schemeClr val="bg1">
              <a:lumMod val="75000"/>
            </a:schemeClr>
          </a:solidFill>
        </p:spPr>
        <p:txBody>
          <a:bodyPr wrap="square" rtlCol="0">
            <a:spAutoFit/>
          </a:bodyPr>
          <a:p>
            <a:pPr algn="just"/>
            <a:r>
              <a:rPr lang="en-US" sz="1800">
                <a:cs typeface="Times New Roman" panose="02020603050405020304" pitchFamily="18" charset="0"/>
                <a:sym typeface="+mn-ea"/>
              </a:rPr>
              <a:t>4)An entrepreneur is a person who: create the job not a job-seeker; has a dream, has a vision; willing to take the risk and makes something out of nothing</a:t>
            </a:r>
            <a:endParaRPr lang="en-US" sz="1800">
              <a:cs typeface="Times New Roman" panose="02020603050405020304" pitchFamily="18" charset="0"/>
              <a:sym typeface="+mn-ea"/>
            </a:endParaRPr>
          </a:p>
        </p:txBody>
      </p:sp>
      <p:sp>
        <p:nvSpPr>
          <p:cNvPr id="2" name="Footer Placeholder 1"/>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dirty="0">
                <a:solidFill>
                  <a:srgbClr val="272D45"/>
                </a:solidFill>
                <a:latin typeface="Times New Roman" panose="02020603050405020304" pitchFamily="18" charset="0"/>
                <a:ea typeface="Kanit Light" pitchFamily="34" charset="-122"/>
                <a:cs typeface="Times New Roman" panose="02020603050405020304" pitchFamily="18" charset="0"/>
                <a:sym typeface="+mn-ea"/>
              </a:rPr>
              <a:t>Who is an Entrepreneur?</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5580" y="955675"/>
            <a:ext cx="8819515" cy="5172075"/>
          </a:xfrm>
        </p:spPr>
        <p:txBody>
          <a:bodyPr/>
          <a:p>
            <a:pPr marL="0" indent="0" algn="just">
              <a:buNone/>
            </a:pPr>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a:fld id="{9A0DB2DC-4C9A-4742-B13C-FB6460FD3503}" type="slidenum">
              <a:rPr lang="zh-TW" altLang="en-US" dirty="0"/>
            </a:fld>
            <a:endParaRPr lang="zh-TW" altLang="en-US" dirty="0"/>
          </a:p>
        </p:txBody>
      </p:sp>
      <p:sp>
        <p:nvSpPr>
          <p:cNvPr id="9" name="Shape 5"/>
          <p:cNvSpPr/>
          <p:nvPr/>
        </p:nvSpPr>
        <p:spPr>
          <a:xfrm>
            <a:off x="909955" y="1981200"/>
            <a:ext cx="7539355" cy="1104900"/>
          </a:xfrm>
          <a:prstGeom prst="roundRect">
            <a:avLst>
              <a:gd name="adj" fmla="val 3522"/>
            </a:avLst>
          </a:prstGeom>
          <a:solidFill>
            <a:srgbClr val="DFECE9"/>
          </a:solidFill>
          <a:ln w="7620">
            <a:solidFill>
              <a:srgbClr val="C5D2CF"/>
            </a:solidFill>
            <a:prstDash val="solid"/>
          </a:ln>
        </p:spPr>
      </p:sp>
      <p:sp>
        <p:nvSpPr>
          <p:cNvPr id="13" name="Text 7"/>
          <p:cNvSpPr/>
          <p:nvPr/>
        </p:nvSpPr>
        <p:spPr>
          <a:xfrm>
            <a:off x="3124121" y="2057479"/>
            <a:ext cx="2218968" cy="277416"/>
          </a:xfrm>
          <a:prstGeom prst="rect">
            <a:avLst/>
          </a:prstGeom>
          <a:noFill/>
        </p:spPr>
        <p:txBody>
          <a:bodyPr wrap="none" lIns="0" tIns="0" rIns="0" bIns="0" rtlCol="0" anchor="t"/>
          <a:p>
            <a:pPr marL="0" indent="0" algn="l">
              <a:lnSpc>
                <a:spcPts val="2150"/>
              </a:lnSpc>
              <a:buNone/>
            </a:pPr>
            <a:r>
              <a:rPr lang="en-US" sz="1700" dirty="0">
                <a:solidFill>
                  <a:srgbClr val="2C3249"/>
                </a:solidFill>
                <a:latin typeface="Kanit Light" pitchFamily="34" charset="0"/>
                <a:ea typeface="Kanit Light" pitchFamily="34" charset="-122"/>
                <a:cs typeface="Kanit Light" pitchFamily="34" charset="-120"/>
              </a:rPr>
              <a:t>Economist's View</a:t>
            </a:r>
            <a:endParaRPr lang="en-US" sz="1700" dirty="0"/>
          </a:p>
        </p:txBody>
      </p:sp>
      <p:sp>
        <p:nvSpPr>
          <p:cNvPr id="14" name="Text 8"/>
          <p:cNvSpPr/>
          <p:nvPr/>
        </p:nvSpPr>
        <p:spPr>
          <a:xfrm>
            <a:off x="1096010" y="2438400"/>
            <a:ext cx="7187565" cy="548640"/>
          </a:xfrm>
          <a:prstGeom prst="rect">
            <a:avLst/>
          </a:prstGeom>
          <a:noFill/>
        </p:spPr>
        <p:txBody>
          <a:bodyPr wrap="square" lIns="0" tIns="0" rIns="0" bIns="0" rtlCol="0" anchor="t"/>
          <a:p>
            <a:pPr marL="0" indent="0" algn="l">
              <a:lnSpc>
                <a:spcPts val="1900"/>
              </a:lnSpc>
              <a:buNone/>
            </a:pPr>
            <a:r>
              <a:rPr lang="en-US" sz="13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Brings resources together, introduces innovations, and creates economic value through combining factors of production</a:t>
            </a:r>
            <a:endParaRPr lang="en-US" sz="1350" dirty="0"/>
          </a:p>
        </p:txBody>
      </p:sp>
      <p:sp>
        <p:nvSpPr>
          <p:cNvPr id="15" name="Shape 9"/>
          <p:cNvSpPr/>
          <p:nvPr/>
        </p:nvSpPr>
        <p:spPr>
          <a:xfrm>
            <a:off x="937895" y="3326130"/>
            <a:ext cx="7494270" cy="1083310"/>
          </a:xfrm>
          <a:prstGeom prst="roundRect">
            <a:avLst>
              <a:gd name="adj" fmla="val 3522"/>
            </a:avLst>
          </a:prstGeom>
          <a:solidFill>
            <a:srgbClr val="DFECE9"/>
          </a:solidFill>
          <a:ln w="7620">
            <a:solidFill>
              <a:srgbClr val="C5D2CF"/>
            </a:solidFill>
            <a:prstDash val="solid"/>
          </a:ln>
        </p:spPr>
      </p:sp>
      <p:sp>
        <p:nvSpPr>
          <p:cNvPr id="16" name="Text 11"/>
          <p:cNvSpPr/>
          <p:nvPr/>
        </p:nvSpPr>
        <p:spPr>
          <a:xfrm>
            <a:off x="2971760" y="3428683"/>
            <a:ext cx="2218968" cy="277416"/>
          </a:xfrm>
          <a:prstGeom prst="rect">
            <a:avLst/>
          </a:prstGeom>
          <a:noFill/>
        </p:spPr>
        <p:txBody>
          <a:bodyPr wrap="none" lIns="0" tIns="0" rIns="0" bIns="0" rtlCol="0" anchor="t"/>
          <a:p>
            <a:pPr marL="0" indent="0" algn="l">
              <a:lnSpc>
                <a:spcPts val="2150"/>
              </a:lnSpc>
              <a:buNone/>
            </a:pPr>
            <a:r>
              <a:rPr lang="en-US" sz="1700" dirty="0">
                <a:solidFill>
                  <a:srgbClr val="2C3249"/>
                </a:solidFill>
                <a:latin typeface="Kanit Light" pitchFamily="34" charset="0"/>
                <a:ea typeface="Kanit Light" pitchFamily="34" charset="-122"/>
                <a:cs typeface="Kanit Light" pitchFamily="34" charset="-120"/>
              </a:rPr>
              <a:t>Psychologist's View</a:t>
            </a:r>
            <a:endParaRPr lang="en-US" sz="1700" dirty="0"/>
          </a:p>
        </p:txBody>
      </p:sp>
      <p:sp>
        <p:nvSpPr>
          <p:cNvPr id="17" name="Text 12"/>
          <p:cNvSpPr/>
          <p:nvPr/>
        </p:nvSpPr>
        <p:spPr>
          <a:xfrm>
            <a:off x="1036320" y="3810000"/>
            <a:ext cx="7412990" cy="488315"/>
          </a:xfrm>
          <a:prstGeom prst="rect">
            <a:avLst/>
          </a:prstGeom>
          <a:noFill/>
        </p:spPr>
        <p:txBody>
          <a:bodyPr wrap="square" lIns="0" tIns="0" rIns="0" bIns="0" rtlCol="0" anchor="t"/>
          <a:p>
            <a:pPr marL="0" indent="0" algn="l">
              <a:lnSpc>
                <a:spcPts val="1900"/>
              </a:lnSpc>
              <a:buNone/>
            </a:pPr>
            <a:r>
              <a:rPr lang="en-US" sz="13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Driven by achievement motivation, experimentation needs, and desire to create something meaningful</a:t>
            </a:r>
            <a:endParaRPr lang="en-US" sz="1350" dirty="0"/>
          </a:p>
        </p:txBody>
      </p:sp>
      <p:sp>
        <p:nvSpPr>
          <p:cNvPr id="18" name="Shape 13"/>
          <p:cNvSpPr/>
          <p:nvPr/>
        </p:nvSpPr>
        <p:spPr>
          <a:xfrm>
            <a:off x="951230" y="4620260"/>
            <a:ext cx="7498080" cy="1062990"/>
          </a:xfrm>
          <a:prstGeom prst="roundRect">
            <a:avLst>
              <a:gd name="adj" fmla="val 3522"/>
            </a:avLst>
          </a:prstGeom>
          <a:solidFill>
            <a:srgbClr val="DFECE9"/>
          </a:solidFill>
          <a:ln w="7620">
            <a:solidFill>
              <a:srgbClr val="C5D2CF"/>
            </a:solidFill>
            <a:prstDash val="solid"/>
          </a:ln>
        </p:spPr>
      </p:sp>
      <p:sp>
        <p:nvSpPr>
          <p:cNvPr id="21" name="Text 15"/>
          <p:cNvSpPr/>
          <p:nvPr/>
        </p:nvSpPr>
        <p:spPr>
          <a:xfrm>
            <a:off x="3047921" y="4647883"/>
            <a:ext cx="2218968" cy="277416"/>
          </a:xfrm>
          <a:prstGeom prst="rect">
            <a:avLst/>
          </a:prstGeom>
          <a:noFill/>
        </p:spPr>
        <p:txBody>
          <a:bodyPr wrap="none" lIns="0" tIns="0" rIns="0" bIns="0" rtlCol="0" anchor="t"/>
          <a:p>
            <a:pPr marL="0" indent="0" algn="l">
              <a:lnSpc>
                <a:spcPts val="2150"/>
              </a:lnSpc>
              <a:buNone/>
            </a:pPr>
            <a:r>
              <a:rPr lang="en-US" sz="1700" dirty="0">
                <a:solidFill>
                  <a:srgbClr val="2C3249"/>
                </a:solidFill>
                <a:latin typeface="Kanit Light" pitchFamily="34" charset="0"/>
                <a:ea typeface="Kanit Light" pitchFamily="34" charset="-122"/>
                <a:cs typeface="Kanit Light" pitchFamily="34" charset="-120"/>
              </a:rPr>
              <a:t>Capitalist's View</a:t>
            </a:r>
            <a:endParaRPr lang="en-US" sz="1700" dirty="0"/>
          </a:p>
        </p:txBody>
      </p:sp>
      <p:sp>
        <p:nvSpPr>
          <p:cNvPr id="22" name="Text 16"/>
          <p:cNvSpPr/>
          <p:nvPr/>
        </p:nvSpPr>
        <p:spPr>
          <a:xfrm>
            <a:off x="977265" y="5026660"/>
            <a:ext cx="7433310" cy="604520"/>
          </a:xfrm>
          <a:prstGeom prst="rect">
            <a:avLst/>
          </a:prstGeom>
          <a:noFill/>
        </p:spPr>
        <p:txBody>
          <a:bodyPr wrap="square" lIns="0" tIns="0" rIns="0" bIns="0" rtlCol="0" anchor="t"/>
          <a:p>
            <a:pPr marL="0" indent="0" algn="l">
              <a:lnSpc>
                <a:spcPts val="1900"/>
              </a:lnSpc>
              <a:buNone/>
            </a:pPr>
            <a:r>
              <a:rPr lang="en-US" sz="13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Creates wealth for self and others, generates employment, and contributes to economic development</a:t>
            </a:r>
            <a:endParaRPr lang="en-US" sz="1350" dirty="0"/>
          </a:p>
        </p:txBody>
      </p:sp>
      <p:sp>
        <p:nvSpPr>
          <p:cNvPr id="19" name="Text Box 18"/>
          <p:cNvSpPr txBox="1"/>
          <p:nvPr/>
        </p:nvSpPr>
        <p:spPr>
          <a:xfrm>
            <a:off x="212090" y="955675"/>
            <a:ext cx="8720455" cy="645160"/>
          </a:xfrm>
          <a:prstGeom prst="rect">
            <a:avLst/>
          </a:prstGeom>
          <a:solidFill>
            <a:schemeClr val="accent2">
              <a:lumMod val="40000"/>
              <a:lumOff val="60000"/>
            </a:schemeClr>
          </a:solidFill>
        </p:spPr>
        <p:txBody>
          <a:bodyPr wrap="square" rtlCol="0">
            <a:spAutoFit/>
          </a:bodyPr>
          <a:p>
            <a:pPr algn="just"/>
            <a:r>
              <a:rPr lang="en-US" sz="1800">
                <a:cs typeface="Times New Roman" panose="02020603050405020304" pitchFamily="18" charset="0"/>
                <a:sym typeface="+mn-ea"/>
              </a:rPr>
              <a:t> 5)Other definition, views the term entrepreneur from three perspectives; i.e. from the economist, psychologist and capitalist philosopher’s point of view.</a:t>
            </a:r>
            <a:endParaRPr lang="en-US" sz="1800">
              <a:latin typeface="Times New Roman" panose="02020603050405020304" pitchFamily="18" charset="0"/>
              <a:cs typeface="Times New Roman" panose="02020603050405020304" pitchFamily="18" charset="0"/>
            </a:endParaRPr>
          </a:p>
        </p:txBody>
      </p:sp>
      <p:sp>
        <p:nvSpPr>
          <p:cNvPr id="100" name="Text Box 99"/>
          <p:cNvSpPr txBox="1"/>
          <p:nvPr/>
        </p:nvSpPr>
        <p:spPr>
          <a:xfrm>
            <a:off x="551180" y="5791200"/>
            <a:ext cx="8383905" cy="829945"/>
          </a:xfrm>
          <a:prstGeom prst="rect">
            <a:avLst/>
          </a:prstGeom>
          <a:noFill/>
          <a:ln w="9525">
            <a:noFill/>
          </a:ln>
        </p:spPr>
        <p:txBody>
          <a:bodyPr wrap="square">
            <a:spAutoFit/>
          </a:bodyPr>
          <a:p>
            <a:pPr algn="just"/>
            <a:r>
              <a:rPr lang="en-US" sz="1600">
                <a:latin typeface="Times New Roman" panose="02020603050405020304" pitchFamily="18" charset="0"/>
              </a:rPr>
              <a:t>In general, entrepreneur refers to the person and entrepreneurship defines the process. Both men and women can be successful entrepreneurs; it has nothing to do with gender. All entrepreneurs are business persons, but not all business persons are entrepreneurs.</a:t>
            </a:r>
            <a:endParaRPr lang="en-US" sz="1600">
              <a:latin typeface="Times New Roman" panose="02020603050405020304" pitchFamily="18" charset="0"/>
            </a:endParaRPr>
          </a:p>
        </p:txBody>
      </p:sp>
      <p:sp>
        <p:nvSpPr>
          <p:cNvPr id="5" name="Footer Placeholder 4"/>
          <p:cNvSpPr>
            <a:spLocks noGrp="1"/>
          </p:cNvSpPr>
          <p:nvPr>
            <p:ph type="ftr" sz="quarter" idx="11"/>
          </p:nvPr>
        </p:nvSpPr>
        <p:spPr>
          <a:xfrm>
            <a:off x="4038600" y="6607810"/>
            <a:ext cx="2895600" cy="250190"/>
          </a:xfrm>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Solomon Melese,PhD</a:t>
            </a: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theme/theme1.xml><?xml version="1.0" encoding="utf-8"?>
<a:theme xmlns:a="http://schemas.openxmlformats.org/drawingml/2006/main" name="Communications and Dialogues">
  <a:themeElements>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Communications and Dialogu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Communications and Dialogu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mmunications and Dialogu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mmunications and Dialogu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mmunications and Dialogu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mmunications and Dialogu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mmunications and Dialogu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mmunications and Dialogu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mmunications and Dialogu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mmunications and Dialogu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mmunications and Dialogu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mmunications and Dialogu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mmunications and Dialogu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18489</Words>
  <Application>WPS Presentation</Application>
  <PresentationFormat>如螢幕大小</PresentationFormat>
  <Paragraphs>702</Paragraphs>
  <Slides>40</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40</vt:i4>
      </vt:variant>
    </vt:vector>
  </HeadingPairs>
  <TitlesOfParts>
    <vt:vector size="56" baseType="lpstr">
      <vt:lpstr>Arial</vt:lpstr>
      <vt:lpstr>SimSun</vt:lpstr>
      <vt:lpstr>Wingdings</vt:lpstr>
      <vt:lpstr>Times New Roman</vt:lpstr>
      <vt:lpstr>Martel Sans</vt:lpstr>
      <vt:lpstr>Kanit Light</vt:lpstr>
      <vt:lpstr>Kanit Light</vt:lpstr>
      <vt:lpstr>Kanit Light</vt:lpstr>
      <vt:lpstr>Martel Sans</vt:lpstr>
      <vt:lpstr>Martel Sans</vt:lpstr>
      <vt:lpstr>Microsoft YaHei</vt:lpstr>
      <vt:lpstr>Arial Unicode MS</vt:lpstr>
      <vt:lpstr>Wingdings</vt:lpstr>
      <vt:lpstr>Liberation Mono</vt:lpstr>
      <vt:lpstr>MingLiU-ExtB</vt:lpstr>
      <vt:lpstr>Communications and Dialogues</vt:lpstr>
      <vt:lpstr>PowerPoint 演示文稿</vt:lpstr>
      <vt:lpstr>Chapter Learning Outcomes</vt:lpstr>
      <vt:lpstr>1.1 Introduction</vt:lpstr>
      <vt:lpstr>1.2 Historical Origin of Entrepreneurship</vt:lpstr>
      <vt:lpstr>Historical Origin of Entrepreneurship</vt:lpstr>
      <vt:lpstr>1.3 Definitions of Entrepreneurship and Entrepreneur</vt:lpstr>
      <vt:lpstr>PowerPoint 演示文稿</vt:lpstr>
      <vt:lpstr> An entrepreneur can be defined as follows: </vt:lpstr>
      <vt:lpstr>Who is an Entrepreneur?</vt:lpstr>
      <vt:lpstr>PowerPoint 演示文稿</vt:lpstr>
      <vt:lpstr>1.5 Role of Entrepreneurs in Economic Development</vt:lpstr>
      <vt:lpstr>Role of Entrepreneurs in Economic Development</vt:lpstr>
      <vt:lpstr>1.6  Entrepreneurial Mindset</vt:lpstr>
      <vt:lpstr>Qualities of an Entrepreneur</vt:lpstr>
      <vt:lpstr>Qualities of an Entrepreneur</vt:lpstr>
      <vt:lpstr>SMART Objectives  </vt:lpstr>
      <vt:lpstr>Qualities of an Entrepreneur</vt:lpstr>
      <vt:lpstr>Qualities of an Entrepreneur</vt:lpstr>
      <vt:lpstr>Entrepreneurial Skills</vt:lpstr>
      <vt:lpstr>General Management Skills:</vt:lpstr>
      <vt:lpstr>People Management Skills:</vt:lpstr>
      <vt:lpstr>Fig1.1: entrepreneurial skills</vt:lpstr>
      <vt:lpstr>The Entrepreneurial Tasks</vt:lpstr>
      <vt:lpstr>Wealth of the Entrepreneur</vt:lpstr>
      <vt:lpstr>Entrepreneurship and Environment</vt:lpstr>
      <vt:lpstr>Interaction with Environment</vt:lpstr>
      <vt:lpstr>Benefits of Studying Business Environment</vt:lpstr>
      <vt:lpstr>Phases of Business Environment</vt:lpstr>
      <vt:lpstr>External Environment</vt:lpstr>
      <vt:lpstr>Internal Environment</vt:lpstr>
      <vt:lpstr>Environmental Factors Affecting Entrepreneurship</vt:lpstr>
      <vt:lpstr>Environmental Factors Hindering Entrepreneurship</vt:lpstr>
      <vt:lpstr>1.7 Creativity, Innovation and Entrepreneurship</vt:lpstr>
      <vt:lpstr>Steps in the Creative Process</vt:lpstr>
      <vt:lpstr>Barriers to Creativity</vt:lpstr>
      <vt:lpstr>Innovation</vt:lpstr>
      <vt:lpstr>The Innovation Process</vt:lpstr>
      <vt:lpstr>Areas of Innovation</vt:lpstr>
      <vt:lpstr>From Creativity to Entrepreneurship</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 to Project Management</dc:title>
  <dc:creator/>
  <cp:lastModifiedBy>nEW u</cp:lastModifiedBy>
  <cp:revision>332</cp:revision>
  <dcterms:created xsi:type="dcterms:W3CDTF">2001-07-05T23:10:00Z</dcterms:created>
  <dcterms:modified xsi:type="dcterms:W3CDTF">2026-02-22T20:32:44Z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1033-11.2.0.10176</vt:lpwstr>
  </property>
</Properties>
</file>